
<file path=[Content_Types].xml><?xml version="1.0" encoding="utf-8"?>
<Types xmlns="http://schemas.openxmlformats.org/package/2006/content-types">
  <Default Extension="png" ContentType="image/png"/>
  <Default Extension="jfif" ContentType="image/jpe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310" r:id="rId2"/>
    <p:sldId id="311" r:id="rId3"/>
    <p:sldId id="312" r:id="rId4"/>
    <p:sldId id="313" r:id="rId5"/>
    <p:sldId id="256" r:id="rId6"/>
    <p:sldId id="267" r:id="rId7"/>
    <p:sldId id="285" r:id="rId8"/>
    <p:sldId id="257" r:id="rId9"/>
    <p:sldId id="258" r:id="rId10"/>
    <p:sldId id="259" r:id="rId11"/>
    <p:sldId id="286" r:id="rId12"/>
    <p:sldId id="260" r:id="rId13"/>
    <p:sldId id="288" r:id="rId14"/>
    <p:sldId id="261" r:id="rId15"/>
    <p:sldId id="262" r:id="rId16"/>
    <p:sldId id="263" r:id="rId17"/>
    <p:sldId id="264" r:id="rId18"/>
    <p:sldId id="265" r:id="rId19"/>
    <p:sldId id="266" r:id="rId20"/>
    <p:sldId id="287" r:id="rId21"/>
    <p:sldId id="269" r:id="rId22"/>
    <p:sldId id="270" r:id="rId23"/>
    <p:sldId id="271" r:id="rId24"/>
    <p:sldId id="272" r:id="rId25"/>
    <p:sldId id="273" r:id="rId26"/>
    <p:sldId id="274" r:id="rId27"/>
    <p:sldId id="275" r:id="rId28"/>
    <p:sldId id="276" r:id="rId29"/>
    <p:sldId id="277" r:id="rId30"/>
    <p:sldId id="278" r:id="rId31"/>
    <p:sldId id="279"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27" r:id="rId54"/>
    <p:sldId id="314" r:id="rId55"/>
    <p:sldId id="315" r:id="rId56"/>
    <p:sldId id="316" r:id="rId57"/>
    <p:sldId id="317" r:id="rId58"/>
    <p:sldId id="318" r:id="rId59"/>
    <p:sldId id="319" r:id="rId60"/>
    <p:sldId id="320" r:id="rId61"/>
    <p:sldId id="321" r:id="rId62"/>
    <p:sldId id="322" r:id="rId63"/>
    <p:sldId id="323" r:id="rId64"/>
    <p:sldId id="324" r:id="rId65"/>
    <p:sldId id="328" r:id="rId66"/>
    <p:sldId id="325" r:id="rId67"/>
    <p:sldId id="326" r:id="rId68"/>
    <p:sldId id="284" r:id="rId6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晉源 葉" initials="晉源" lastIdx="1" clrIdx="0">
    <p:extLst>
      <p:ext uri="{19B8F6BF-5375-455C-9EA6-DF929625EA0E}">
        <p15:presenceInfo xmlns:p15="http://schemas.microsoft.com/office/powerpoint/2012/main" userId="1a2f7a3ceff767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9" d="100"/>
          <a:sy n="69" d="100"/>
        </p:scale>
        <p:origin x="564"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C95A91-DF07-4504-8CE5-5660B2D264A6}"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zh-TW" altLang="en-US"/>
        </a:p>
      </dgm:t>
    </dgm:pt>
    <dgm:pt modelId="{8FC891B7-E63F-47AE-9FA0-8E41C574A653}">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登入系統</a:t>
          </a:r>
        </a:p>
      </dgm:t>
    </dgm:pt>
    <dgm:pt modelId="{42232419-4D5D-4FC5-8D68-DFD0300E2307}" type="parTrans" cxnId="{763A056B-7F93-4D55-A8F2-534B64519FE5}">
      <dgm:prSet/>
      <dgm:spPr/>
      <dgm:t>
        <a:bodyPr/>
        <a:lstStyle/>
        <a:p>
          <a:endParaRPr lang="zh-TW" altLang="en-US"/>
        </a:p>
      </dgm:t>
    </dgm:pt>
    <dgm:pt modelId="{2DF3A64D-FCA9-4145-B7CF-F3434EB31E45}" type="sibTrans" cxnId="{763A056B-7F93-4D55-A8F2-534B64519FE5}">
      <dgm:prSet/>
      <dgm:spPr/>
      <dgm:t>
        <a:bodyPr/>
        <a:lstStyle/>
        <a:p>
          <a:endParaRPr lang="zh-TW" altLang="en-US"/>
        </a:p>
      </dgm:t>
    </dgm:pt>
    <dgm:pt modelId="{1FD7CF39-D724-4460-B0E4-7EAFB98C9714}">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預約</a:t>
          </a:r>
          <a:r>
            <a:rPr lang="zh-TW" sz="1400" b="1" dirty="0">
              <a:latin typeface="微軟正黑體" panose="020B0604030504040204" pitchFamily="34" charset="-120"/>
              <a:ea typeface="微軟正黑體" panose="020B0604030504040204" pitchFamily="34" charset="-120"/>
            </a:rPr>
            <a:t>會議</a:t>
          </a:r>
          <a:endParaRPr lang="en-US" altLang="zh-TW" sz="1400" b="1" dirty="0">
            <a:latin typeface="微軟正黑體" panose="020B0604030504040204" pitchFamily="34" charset="-120"/>
            <a:ea typeface="微軟正黑體" panose="020B0604030504040204" pitchFamily="34" charset="-120"/>
          </a:endParaRPr>
        </a:p>
        <a:p>
          <a:r>
            <a:rPr lang="en-US" sz="1400" b="1" dirty="0">
              <a:latin typeface="微軟正黑體" panose="020B0604030504040204" pitchFamily="34" charset="-120"/>
              <a:ea typeface="微軟正黑體" panose="020B0604030504040204" pitchFamily="34" charset="-120"/>
            </a:rPr>
            <a:t>(</a:t>
          </a:r>
          <a:r>
            <a:rPr lang="zh-TW" sz="1400" b="1" dirty="0">
              <a:latin typeface="微軟正黑體" panose="020B0604030504040204" pitchFamily="34" charset="-120"/>
              <a:ea typeface="微軟正黑體" panose="020B0604030504040204" pitchFamily="34" charset="-120"/>
            </a:rPr>
            <a:t>預約課程</a:t>
          </a:r>
          <a:r>
            <a:rPr lang="en-US"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dgm:t>
    </dgm:pt>
    <dgm:pt modelId="{F9C70CC3-E7E1-4CD4-9584-0481FF6F6709}" type="parTrans" cxnId="{F7256D69-611B-4243-BADF-CF9F8A3AAA4B}">
      <dgm:prSet/>
      <dgm:spPr/>
      <dgm:t>
        <a:bodyPr/>
        <a:lstStyle/>
        <a:p>
          <a:endParaRPr lang="zh-TW" altLang="en-US"/>
        </a:p>
      </dgm:t>
    </dgm:pt>
    <dgm:pt modelId="{B517E70F-9BA0-4FFE-B1C2-BF58B9680E39}" type="sibTrans" cxnId="{F7256D69-611B-4243-BADF-CF9F8A3AAA4B}">
      <dgm:prSet/>
      <dgm:spPr/>
      <dgm:t>
        <a:bodyPr/>
        <a:lstStyle/>
        <a:p>
          <a:endParaRPr lang="zh-TW" altLang="en-US"/>
        </a:p>
      </dgm:t>
    </dgm:pt>
    <dgm:pt modelId="{86BC2FF3-64C6-4AC6-80F1-6A7A09C37606}">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通知學生</a:t>
          </a:r>
        </a:p>
      </dgm:t>
    </dgm:pt>
    <dgm:pt modelId="{4E74988E-4F00-4504-A305-70EBB2CEFE41}" type="parTrans" cxnId="{BDBF2E2D-ADA8-4F42-A631-A64DE5F676F8}">
      <dgm:prSet/>
      <dgm:spPr/>
      <dgm:t>
        <a:bodyPr/>
        <a:lstStyle/>
        <a:p>
          <a:endParaRPr lang="zh-TW" altLang="en-US"/>
        </a:p>
      </dgm:t>
    </dgm:pt>
    <dgm:pt modelId="{09B2FF6D-0C0C-41E6-BFD3-51A4130B0A22}" type="sibTrans" cxnId="{BDBF2E2D-ADA8-4F42-A631-A64DE5F676F8}">
      <dgm:prSet/>
      <dgm:spPr/>
      <dgm:t>
        <a:bodyPr/>
        <a:lstStyle/>
        <a:p>
          <a:endParaRPr lang="zh-TW" altLang="en-US"/>
        </a:p>
      </dgm:t>
    </dgm:pt>
    <dgm:pt modelId="{BDDEA8FD-BA49-46C2-A493-471E9A37CE49}">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開始上課</a:t>
          </a:r>
        </a:p>
      </dgm:t>
    </dgm:pt>
    <dgm:pt modelId="{A38C6EE7-9632-4123-9D7A-06783458BD1D}" type="parTrans" cxnId="{0DB8D185-769B-4B13-AA80-913878F17096}">
      <dgm:prSet/>
      <dgm:spPr/>
      <dgm:t>
        <a:bodyPr/>
        <a:lstStyle/>
        <a:p>
          <a:endParaRPr lang="zh-TW" altLang="en-US"/>
        </a:p>
      </dgm:t>
    </dgm:pt>
    <dgm:pt modelId="{9B802DF8-D686-45F0-A2D0-81CB2A633A8C}" type="sibTrans" cxnId="{0DB8D185-769B-4B13-AA80-913878F17096}">
      <dgm:prSet/>
      <dgm:spPr/>
      <dgm:t>
        <a:bodyPr/>
        <a:lstStyle/>
        <a:p>
          <a:endParaRPr lang="zh-TW" altLang="en-US"/>
        </a:p>
      </dgm:t>
    </dgm:pt>
    <dgm:pt modelId="{054ADAE1-BB2B-4C30-BA9F-AB3F4D22967C}" type="pres">
      <dgm:prSet presAssocID="{E7C95A91-DF07-4504-8CE5-5660B2D264A6}" presName="Name0" presStyleCnt="0">
        <dgm:presLayoutVars>
          <dgm:chMax val="7"/>
          <dgm:chPref val="7"/>
          <dgm:dir/>
          <dgm:animLvl val="lvl"/>
        </dgm:presLayoutVars>
      </dgm:prSet>
      <dgm:spPr/>
      <dgm:t>
        <a:bodyPr/>
        <a:lstStyle/>
        <a:p>
          <a:endParaRPr lang="zh-TW" altLang="en-US"/>
        </a:p>
      </dgm:t>
    </dgm:pt>
    <dgm:pt modelId="{422EAFA9-C201-4345-B4D2-8399569EB439}" type="pres">
      <dgm:prSet presAssocID="{8FC891B7-E63F-47AE-9FA0-8E41C574A653}" presName="Accent1" presStyleCnt="0"/>
      <dgm:spPr/>
    </dgm:pt>
    <dgm:pt modelId="{64BA98A0-8C5C-47ED-9CE0-506A674D7857}" type="pres">
      <dgm:prSet presAssocID="{8FC891B7-E63F-47AE-9FA0-8E41C574A653}" presName="Accent" presStyleLbl="node1" presStyleIdx="0" presStyleCnt="4"/>
      <dgm:spPr>
        <a:solidFill>
          <a:schemeClr val="accent2">
            <a:lumMod val="75000"/>
          </a:schemeClr>
        </a:solidFill>
      </dgm:spPr>
    </dgm:pt>
    <dgm:pt modelId="{AF9686EC-A23B-48B3-B3EA-21AE795269FD}" type="pres">
      <dgm:prSet presAssocID="{8FC891B7-E63F-47AE-9FA0-8E41C574A653}" presName="Parent1" presStyleLbl="revTx" presStyleIdx="0" presStyleCnt="4">
        <dgm:presLayoutVars>
          <dgm:chMax val="1"/>
          <dgm:chPref val="1"/>
          <dgm:bulletEnabled val="1"/>
        </dgm:presLayoutVars>
      </dgm:prSet>
      <dgm:spPr/>
      <dgm:t>
        <a:bodyPr/>
        <a:lstStyle/>
        <a:p>
          <a:endParaRPr lang="zh-TW" altLang="en-US"/>
        </a:p>
      </dgm:t>
    </dgm:pt>
    <dgm:pt modelId="{E66601F3-BA67-458E-8F9D-8D0F88DED0F5}" type="pres">
      <dgm:prSet presAssocID="{1FD7CF39-D724-4460-B0E4-7EAFB98C9714}" presName="Accent2" presStyleCnt="0"/>
      <dgm:spPr/>
    </dgm:pt>
    <dgm:pt modelId="{8B5C5A96-2D8A-418E-AA25-45631E7DA967}" type="pres">
      <dgm:prSet presAssocID="{1FD7CF39-D724-4460-B0E4-7EAFB98C9714}" presName="Accent" presStyleLbl="node1" presStyleIdx="1" presStyleCnt="4"/>
      <dgm:spPr/>
    </dgm:pt>
    <dgm:pt modelId="{BDD28208-CDA4-4164-95E1-6A019700EE53}" type="pres">
      <dgm:prSet presAssocID="{1FD7CF39-D724-4460-B0E4-7EAFB98C9714}" presName="Parent2" presStyleLbl="revTx" presStyleIdx="1" presStyleCnt="4">
        <dgm:presLayoutVars>
          <dgm:chMax val="1"/>
          <dgm:chPref val="1"/>
          <dgm:bulletEnabled val="1"/>
        </dgm:presLayoutVars>
      </dgm:prSet>
      <dgm:spPr/>
      <dgm:t>
        <a:bodyPr/>
        <a:lstStyle/>
        <a:p>
          <a:endParaRPr lang="zh-TW" altLang="en-US"/>
        </a:p>
      </dgm:t>
    </dgm:pt>
    <dgm:pt modelId="{A3A53EBA-4509-4C02-A48C-20A5ABBF0584}" type="pres">
      <dgm:prSet presAssocID="{86BC2FF3-64C6-4AC6-80F1-6A7A09C37606}" presName="Accent3" presStyleCnt="0"/>
      <dgm:spPr/>
    </dgm:pt>
    <dgm:pt modelId="{5A70E9E9-7DFD-44F4-9DBE-1F6B4ADD59C3}" type="pres">
      <dgm:prSet presAssocID="{86BC2FF3-64C6-4AC6-80F1-6A7A09C37606}" presName="Accent" presStyleLbl="node1" presStyleIdx="2" presStyleCnt="4"/>
      <dgm:spPr/>
    </dgm:pt>
    <dgm:pt modelId="{5EC40B25-2A5C-4036-B1F4-8FA39271DEEF}" type="pres">
      <dgm:prSet presAssocID="{86BC2FF3-64C6-4AC6-80F1-6A7A09C37606}" presName="Parent3" presStyleLbl="revTx" presStyleIdx="2" presStyleCnt="4">
        <dgm:presLayoutVars>
          <dgm:chMax val="1"/>
          <dgm:chPref val="1"/>
          <dgm:bulletEnabled val="1"/>
        </dgm:presLayoutVars>
      </dgm:prSet>
      <dgm:spPr/>
      <dgm:t>
        <a:bodyPr/>
        <a:lstStyle/>
        <a:p>
          <a:endParaRPr lang="zh-TW" altLang="en-US"/>
        </a:p>
      </dgm:t>
    </dgm:pt>
    <dgm:pt modelId="{7855121F-8CC9-4408-8B91-73FB0C5BB9E1}" type="pres">
      <dgm:prSet presAssocID="{BDDEA8FD-BA49-46C2-A493-471E9A37CE49}" presName="Accent4" presStyleCnt="0"/>
      <dgm:spPr/>
    </dgm:pt>
    <dgm:pt modelId="{1501D430-F440-4563-AF84-49F0CB066BA2}" type="pres">
      <dgm:prSet presAssocID="{BDDEA8FD-BA49-46C2-A493-471E9A37CE49}" presName="Accent" presStyleLbl="node1" presStyleIdx="3" presStyleCnt="4"/>
      <dgm:spPr/>
    </dgm:pt>
    <dgm:pt modelId="{94B1898E-5959-4650-90FD-2162ECFDE161}" type="pres">
      <dgm:prSet presAssocID="{BDDEA8FD-BA49-46C2-A493-471E9A37CE49}" presName="Parent4" presStyleLbl="revTx" presStyleIdx="3" presStyleCnt="4">
        <dgm:presLayoutVars>
          <dgm:chMax val="1"/>
          <dgm:chPref val="1"/>
          <dgm:bulletEnabled val="1"/>
        </dgm:presLayoutVars>
      </dgm:prSet>
      <dgm:spPr/>
      <dgm:t>
        <a:bodyPr/>
        <a:lstStyle/>
        <a:p>
          <a:endParaRPr lang="zh-TW" altLang="en-US"/>
        </a:p>
      </dgm:t>
    </dgm:pt>
  </dgm:ptLst>
  <dgm:cxnLst>
    <dgm:cxn modelId="{F7256D69-611B-4243-BADF-CF9F8A3AAA4B}" srcId="{E7C95A91-DF07-4504-8CE5-5660B2D264A6}" destId="{1FD7CF39-D724-4460-B0E4-7EAFB98C9714}" srcOrd="1" destOrd="0" parTransId="{F9C70CC3-E7E1-4CD4-9584-0481FF6F6709}" sibTransId="{B517E70F-9BA0-4FFE-B1C2-BF58B9680E39}"/>
    <dgm:cxn modelId="{0DB8D185-769B-4B13-AA80-913878F17096}" srcId="{E7C95A91-DF07-4504-8CE5-5660B2D264A6}" destId="{BDDEA8FD-BA49-46C2-A493-471E9A37CE49}" srcOrd="3" destOrd="0" parTransId="{A38C6EE7-9632-4123-9D7A-06783458BD1D}" sibTransId="{9B802DF8-D686-45F0-A2D0-81CB2A633A8C}"/>
    <dgm:cxn modelId="{295F8555-A0AE-4852-94CF-3C57C0578718}" type="presOf" srcId="{1FD7CF39-D724-4460-B0E4-7EAFB98C9714}" destId="{BDD28208-CDA4-4164-95E1-6A019700EE53}" srcOrd="0" destOrd="0" presId="urn:microsoft.com/office/officeart/2009/layout/CircleArrowProcess"/>
    <dgm:cxn modelId="{763A056B-7F93-4D55-A8F2-534B64519FE5}" srcId="{E7C95A91-DF07-4504-8CE5-5660B2D264A6}" destId="{8FC891B7-E63F-47AE-9FA0-8E41C574A653}" srcOrd="0" destOrd="0" parTransId="{42232419-4D5D-4FC5-8D68-DFD0300E2307}" sibTransId="{2DF3A64D-FCA9-4145-B7CF-F3434EB31E45}"/>
    <dgm:cxn modelId="{6410F515-E13B-4891-A195-F27DB187A8C5}" type="presOf" srcId="{8FC891B7-E63F-47AE-9FA0-8E41C574A653}" destId="{AF9686EC-A23B-48B3-B3EA-21AE795269FD}" srcOrd="0" destOrd="0" presId="urn:microsoft.com/office/officeart/2009/layout/CircleArrowProcess"/>
    <dgm:cxn modelId="{D595B7BE-10F9-4202-AF73-000221B1C382}" type="presOf" srcId="{86BC2FF3-64C6-4AC6-80F1-6A7A09C37606}" destId="{5EC40B25-2A5C-4036-B1F4-8FA39271DEEF}" srcOrd="0" destOrd="0" presId="urn:microsoft.com/office/officeart/2009/layout/CircleArrowProcess"/>
    <dgm:cxn modelId="{C1F7F73B-8798-4A97-B009-48FBD045F544}" type="presOf" srcId="{BDDEA8FD-BA49-46C2-A493-471E9A37CE49}" destId="{94B1898E-5959-4650-90FD-2162ECFDE161}" srcOrd="0" destOrd="0" presId="urn:microsoft.com/office/officeart/2009/layout/CircleArrowProcess"/>
    <dgm:cxn modelId="{BDBF2E2D-ADA8-4F42-A631-A64DE5F676F8}" srcId="{E7C95A91-DF07-4504-8CE5-5660B2D264A6}" destId="{86BC2FF3-64C6-4AC6-80F1-6A7A09C37606}" srcOrd="2" destOrd="0" parTransId="{4E74988E-4F00-4504-A305-70EBB2CEFE41}" sibTransId="{09B2FF6D-0C0C-41E6-BFD3-51A4130B0A22}"/>
    <dgm:cxn modelId="{52B4606E-BED4-4893-8C5B-FAFD4F231102}" type="presOf" srcId="{E7C95A91-DF07-4504-8CE5-5660B2D264A6}" destId="{054ADAE1-BB2B-4C30-BA9F-AB3F4D22967C}" srcOrd="0" destOrd="0" presId="urn:microsoft.com/office/officeart/2009/layout/CircleArrowProcess"/>
    <dgm:cxn modelId="{98870B78-524F-4A21-8B8F-27B88A83D55F}" type="presParOf" srcId="{054ADAE1-BB2B-4C30-BA9F-AB3F4D22967C}" destId="{422EAFA9-C201-4345-B4D2-8399569EB439}" srcOrd="0" destOrd="0" presId="urn:microsoft.com/office/officeart/2009/layout/CircleArrowProcess"/>
    <dgm:cxn modelId="{6CABBD2F-A885-4823-BB6F-A600DA43B7DA}" type="presParOf" srcId="{422EAFA9-C201-4345-B4D2-8399569EB439}" destId="{64BA98A0-8C5C-47ED-9CE0-506A674D7857}" srcOrd="0" destOrd="0" presId="urn:microsoft.com/office/officeart/2009/layout/CircleArrowProcess"/>
    <dgm:cxn modelId="{E3A59930-BA33-4C69-A474-FFC60182757C}" type="presParOf" srcId="{054ADAE1-BB2B-4C30-BA9F-AB3F4D22967C}" destId="{AF9686EC-A23B-48B3-B3EA-21AE795269FD}" srcOrd="1" destOrd="0" presId="urn:microsoft.com/office/officeart/2009/layout/CircleArrowProcess"/>
    <dgm:cxn modelId="{5F2071FF-669A-4080-ACDC-5B2E0F36F943}" type="presParOf" srcId="{054ADAE1-BB2B-4C30-BA9F-AB3F4D22967C}" destId="{E66601F3-BA67-458E-8F9D-8D0F88DED0F5}" srcOrd="2" destOrd="0" presId="urn:microsoft.com/office/officeart/2009/layout/CircleArrowProcess"/>
    <dgm:cxn modelId="{53721578-FEFA-4C66-BB02-4AA7BA016168}" type="presParOf" srcId="{E66601F3-BA67-458E-8F9D-8D0F88DED0F5}" destId="{8B5C5A96-2D8A-418E-AA25-45631E7DA967}" srcOrd="0" destOrd="0" presId="urn:microsoft.com/office/officeart/2009/layout/CircleArrowProcess"/>
    <dgm:cxn modelId="{27ED14DA-0542-448C-8AF1-05BAA9D71671}" type="presParOf" srcId="{054ADAE1-BB2B-4C30-BA9F-AB3F4D22967C}" destId="{BDD28208-CDA4-4164-95E1-6A019700EE53}" srcOrd="3" destOrd="0" presId="urn:microsoft.com/office/officeart/2009/layout/CircleArrowProcess"/>
    <dgm:cxn modelId="{CF8AA971-333E-49C3-AC81-962A70477FF4}" type="presParOf" srcId="{054ADAE1-BB2B-4C30-BA9F-AB3F4D22967C}" destId="{A3A53EBA-4509-4C02-A48C-20A5ABBF0584}" srcOrd="4" destOrd="0" presId="urn:microsoft.com/office/officeart/2009/layout/CircleArrowProcess"/>
    <dgm:cxn modelId="{AD7A63AD-8F14-45C7-A1B4-AC9D35DCBD53}" type="presParOf" srcId="{A3A53EBA-4509-4C02-A48C-20A5ABBF0584}" destId="{5A70E9E9-7DFD-44F4-9DBE-1F6B4ADD59C3}" srcOrd="0" destOrd="0" presId="urn:microsoft.com/office/officeart/2009/layout/CircleArrowProcess"/>
    <dgm:cxn modelId="{B78A88E2-1F23-4EE5-ACFC-7307B59EFFAF}" type="presParOf" srcId="{054ADAE1-BB2B-4C30-BA9F-AB3F4D22967C}" destId="{5EC40B25-2A5C-4036-B1F4-8FA39271DEEF}" srcOrd="5" destOrd="0" presId="urn:microsoft.com/office/officeart/2009/layout/CircleArrowProcess"/>
    <dgm:cxn modelId="{690C26A3-B82F-4C4B-9E66-867B6323F452}" type="presParOf" srcId="{054ADAE1-BB2B-4C30-BA9F-AB3F4D22967C}" destId="{7855121F-8CC9-4408-8B91-73FB0C5BB9E1}" srcOrd="6" destOrd="0" presId="urn:microsoft.com/office/officeart/2009/layout/CircleArrowProcess"/>
    <dgm:cxn modelId="{AA96822B-5E79-4FAE-A1DA-62B9D5A7D7A3}" type="presParOf" srcId="{7855121F-8CC9-4408-8B91-73FB0C5BB9E1}" destId="{1501D430-F440-4563-AF84-49F0CB066BA2}" srcOrd="0" destOrd="0" presId="urn:microsoft.com/office/officeart/2009/layout/CircleArrowProcess"/>
    <dgm:cxn modelId="{03E199D8-C09B-4F8D-99F9-3C3610FC5E39}" type="presParOf" srcId="{054ADAE1-BB2B-4C30-BA9F-AB3F4D22967C}" destId="{94B1898E-5959-4650-90FD-2162ECFDE161}"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7C95A91-DF07-4504-8CE5-5660B2D264A6}"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zh-TW" altLang="en-US"/>
        </a:p>
      </dgm:t>
    </dgm:pt>
    <dgm:pt modelId="{8FC891B7-E63F-47AE-9FA0-8E41C574A653}">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註冊帳號</a:t>
          </a:r>
        </a:p>
      </dgm:t>
    </dgm:pt>
    <dgm:pt modelId="{42232419-4D5D-4FC5-8D68-DFD0300E2307}" type="parTrans" cxnId="{763A056B-7F93-4D55-A8F2-534B64519FE5}">
      <dgm:prSet/>
      <dgm:spPr/>
      <dgm:t>
        <a:bodyPr/>
        <a:lstStyle/>
        <a:p>
          <a:endParaRPr lang="zh-TW" altLang="en-US"/>
        </a:p>
      </dgm:t>
    </dgm:pt>
    <dgm:pt modelId="{2DF3A64D-FCA9-4145-B7CF-F3434EB31E45}" type="sibTrans" cxnId="{763A056B-7F93-4D55-A8F2-534B64519FE5}">
      <dgm:prSet/>
      <dgm:spPr/>
      <dgm:t>
        <a:bodyPr/>
        <a:lstStyle/>
        <a:p>
          <a:endParaRPr lang="zh-TW" altLang="en-US"/>
        </a:p>
      </dgm:t>
    </dgm:pt>
    <dgm:pt modelId="{1FD7CF39-D724-4460-B0E4-7EAFB98C9714}">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預約</a:t>
          </a:r>
          <a:r>
            <a:rPr lang="zh-TW" sz="1400" b="1" dirty="0">
              <a:latin typeface="微軟正黑體" panose="020B0604030504040204" pitchFamily="34" charset="-120"/>
              <a:ea typeface="微軟正黑體" panose="020B0604030504040204" pitchFamily="34" charset="-120"/>
            </a:rPr>
            <a:t>會議</a:t>
          </a:r>
          <a:endParaRPr lang="en-US" altLang="zh-TW" sz="1400" b="1" dirty="0">
            <a:latin typeface="微軟正黑體" panose="020B0604030504040204" pitchFamily="34" charset="-120"/>
            <a:ea typeface="微軟正黑體" panose="020B0604030504040204" pitchFamily="34" charset="-120"/>
          </a:endParaRPr>
        </a:p>
        <a:p>
          <a:r>
            <a:rPr lang="en-US" sz="1400" b="1" dirty="0">
              <a:latin typeface="微軟正黑體" panose="020B0604030504040204" pitchFamily="34" charset="-120"/>
              <a:ea typeface="微軟正黑體" panose="020B0604030504040204" pitchFamily="34" charset="-120"/>
            </a:rPr>
            <a:t>(</a:t>
          </a:r>
          <a:r>
            <a:rPr lang="zh-TW" sz="1400" b="1" dirty="0">
              <a:latin typeface="微軟正黑體" panose="020B0604030504040204" pitchFamily="34" charset="-120"/>
              <a:ea typeface="微軟正黑體" panose="020B0604030504040204" pitchFamily="34" charset="-120"/>
            </a:rPr>
            <a:t>預約課程</a:t>
          </a:r>
          <a:r>
            <a:rPr lang="en-US"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dgm:t>
    </dgm:pt>
    <dgm:pt modelId="{F9C70CC3-E7E1-4CD4-9584-0481FF6F6709}" type="parTrans" cxnId="{F7256D69-611B-4243-BADF-CF9F8A3AAA4B}">
      <dgm:prSet/>
      <dgm:spPr/>
      <dgm:t>
        <a:bodyPr/>
        <a:lstStyle/>
        <a:p>
          <a:endParaRPr lang="zh-TW" altLang="en-US"/>
        </a:p>
      </dgm:t>
    </dgm:pt>
    <dgm:pt modelId="{B517E70F-9BA0-4FFE-B1C2-BF58B9680E39}" type="sibTrans" cxnId="{F7256D69-611B-4243-BADF-CF9F8A3AAA4B}">
      <dgm:prSet/>
      <dgm:spPr/>
      <dgm:t>
        <a:bodyPr/>
        <a:lstStyle/>
        <a:p>
          <a:endParaRPr lang="zh-TW" altLang="en-US"/>
        </a:p>
      </dgm:t>
    </dgm:pt>
    <dgm:pt modelId="{86BC2FF3-64C6-4AC6-80F1-6A7A09C37606}">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通知學生</a:t>
          </a:r>
        </a:p>
      </dgm:t>
    </dgm:pt>
    <dgm:pt modelId="{4E74988E-4F00-4504-A305-70EBB2CEFE41}" type="parTrans" cxnId="{BDBF2E2D-ADA8-4F42-A631-A64DE5F676F8}">
      <dgm:prSet/>
      <dgm:spPr/>
      <dgm:t>
        <a:bodyPr/>
        <a:lstStyle/>
        <a:p>
          <a:endParaRPr lang="zh-TW" altLang="en-US"/>
        </a:p>
      </dgm:t>
    </dgm:pt>
    <dgm:pt modelId="{09B2FF6D-0C0C-41E6-BFD3-51A4130B0A22}" type="sibTrans" cxnId="{BDBF2E2D-ADA8-4F42-A631-A64DE5F676F8}">
      <dgm:prSet/>
      <dgm:spPr/>
      <dgm:t>
        <a:bodyPr/>
        <a:lstStyle/>
        <a:p>
          <a:endParaRPr lang="zh-TW" altLang="en-US"/>
        </a:p>
      </dgm:t>
    </dgm:pt>
    <dgm:pt modelId="{BDDEA8FD-BA49-46C2-A493-471E9A37CE49}">
      <dgm:prSet phldrT="[文字]" custT="1"/>
      <dgm:spPr/>
      <dgm:t>
        <a:bodyPr/>
        <a:lstStyle/>
        <a:p>
          <a:r>
            <a:rPr lang="zh-TW" altLang="en-US" sz="1400" b="1" dirty="0">
              <a:latin typeface="微軟正黑體" panose="020B0604030504040204" pitchFamily="34" charset="-120"/>
              <a:ea typeface="微軟正黑體" panose="020B0604030504040204" pitchFamily="34" charset="-120"/>
            </a:rPr>
            <a:t>開始上課</a:t>
          </a:r>
        </a:p>
      </dgm:t>
    </dgm:pt>
    <dgm:pt modelId="{A38C6EE7-9632-4123-9D7A-06783458BD1D}" type="parTrans" cxnId="{0DB8D185-769B-4B13-AA80-913878F17096}">
      <dgm:prSet/>
      <dgm:spPr/>
      <dgm:t>
        <a:bodyPr/>
        <a:lstStyle/>
        <a:p>
          <a:endParaRPr lang="zh-TW" altLang="en-US"/>
        </a:p>
      </dgm:t>
    </dgm:pt>
    <dgm:pt modelId="{9B802DF8-D686-45F0-A2D0-81CB2A633A8C}" type="sibTrans" cxnId="{0DB8D185-769B-4B13-AA80-913878F17096}">
      <dgm:prSet/>
      <dgm:spPr/>
      <dgm:t>
        <a:bodyPr/>
        <a:lstStyle/>
        <a:p>
          <a:endParaRPr lang="zh-TW" altLang="en-US"/>
        </a:p>
      </dgm:t>
    </dgm:pt>
    <dgm:pt modelId="{054ADAE1-BB2B-4C30-BA9F-AB3F4D22967C}" type="pres">
      <dgm:prSet presAssocID="{E7C95A91-DF07-4504-8CE5-5660B2D264A6}" presName="Name0" presStyleCnt="0">
        <dgm:presLayoutVars>
          <dgm:chMax val="7"/>
          <dgm:chPref val="7"/>
          <dgm:dir/>
          <dgm:animLvl val="lvl"/>
        </dgm:presLayoutVars>
      </dgm:prSet>
      <dgm:spPr/>
      <dgm:t>
        <a:bodyPr/>
        <a:lstStyle/>
        <a:p>
          <a:endParaRPr lang="zh-TW" altLang="en-US"/>
        </a:p>
      </dgm:t>
    </dgm:pt>
    <dgm:pt modelId="{422EAFA9-C201-4345-B4D2-8399569EB439}" type="pres">
      <dgm:prSet presAssocID="{8FC891B7-E63F-47AE-9FA0-8E41C574A653}" presName="Accent1" presStyleCnt="0"/>
      <dgm:spPr/>
    </dgm:pt>
    <dgm:pt modelId="{64BA98A0-8C5C-47ED-9CE0-506A674D7857}" type="pres">
      <dgm:prSet presAssocID="{8FC891B7-E63F-47AE-9FA0-8E41C574A653}" presName="Accent" presStyleLbl="node1" presStyleIdx="0" presStyleCnt="4"/>
      <dgm:spPr>
        <a:solidFill>
          <a:schemeClr val="accent2">
            <a:lumMod val="75000"/>
          </a:schemeClr>
        </a:solidFill>
      </dgm:spPr>
    </dgm:pt>
    <dgm:pt modelId="{AF9686EC-A23B-48B3-B3EA-21AE795269FD}" type="pres">
      <dgm:prSet presAssocID="{8FC891B7-E63F-47AE-9FA0-8E41C574A653}" presName="Parent1" presStyleLbl="revTx" presStyleIdx="0" presStyleCnt="4">
        <dgm:presLayoutVars>
          <dgm:chMax val="1"/>
          <dgm:chPref val="1"/>
          <dgm:bulletEnabled val="1"/>
        </dgm:presLayoutVars>
      </dgm:prSet>
      <dgm:spPr/>
      <dgm:t>
        <a:bodyPr/>
        <a:lstStyle/>
        <a:p>
          <a:endParaRPr lang="zh-TW" altLang="en-US"/>
        </a:p>
      </dgm:t>
    </dgm:pt>
    <dgm:pt modelId="{E66601F3-BA67-458E-8F9D-8D0F88DED0F5}" type="pres">
      <dgm:prSet presAssocID="{1FD7CF39-D724-4460-B0E4-7EAFB98C9714}" presName="Accent2" presStyleCnt="0"/>
      <dgm:spPr/>
    </dgm:pt>
    <dgm:pt modelId="{8B5C5A96-2D8A-418E-AA25-45631E7DA967}" type="pres">
      <dgm:prSet presAssocID="{1FD7CF39-D724-4460-B0E4-7EAFB98C9714}" presName="Accent" presStyleLbl="node1" presStyleIdx="1" presStyleCnt="4"/>
      <dgm:spPr/>
    </dgm:pt>
    <dgm:pt modelId="{BDD28208-CDA4-4164-95E1-6A019700EE53}" type="pres">
      <dgm:prSet presAssocID="{1FD7CF39-D724-4460-B0E4-7EAFB98C9714}" presName="Parent2" presStyleLbl="revTx" presStyleIdx="1" presStyleCnt="4">
        <dgm:presLayoutVars>
          <dgm:chMax val="1"/>
          <dgm:chPref val="1"/>
          <dgm:bulletEnabled val="1"/>
        </dgm:presLayoutVars>
      </dgm:prSet>
      <dgm:spPr/>
      <dgm:t>
        <a:bodyPr/>
        <a:lstStyle/>
        <a:p>
          <a:endParaRPr lang="zh-TW" altLang="en-US"/>
        </a:p>
      </dgm:t>
    </dgm:pt>
    <dgm:pt modelId="{A3A53EBA-4509-4C02-A48C-20A5ABBF0584}" type="pres">
      <dgm:prSet presAssocID="{86BC2FF3-64C6-4AC6-80F1-6A7A09C37606}" presName="Accent3" presStyleCnt="0"/>
      <dgm:spPr/>
    </dgm:pt>
    <dgm:pt modelId="{5A70E9E9-7DFD-44F4-9DBE-1F6B4ADD59C3}" type="pres">
      <dgm:prSet presAssocID="{86BC2FF3-64C6-4AC6-80F1-6A7A09C37606}" presName="Accent" presStyleLbl="node1" presStyleIdx="2" presStyleCnt="4"/>
      <dgm:spPr/>
    </dgm:pt>
    <dgm:pt modelId="{5EC40B25-2A5C-4036-B1F4-8FA39271DEEF}" type="pres">
      <dgm:prSet presAssocID="{86BC2FF3-64C6-4AC6-80F1-6A7A09C37606}" presName="Parent3" presStyleLbl="revTx" presStyleIdx="2" presStyleCnt="4">
        <dgm:presLayoutVars>
          <dgm:chMax val="1"/>
          <dgm:chPref val="1"/>
          <dgm:bulletEnabled val="1"/>
        </dgm:presLayoutVars>
      </dgm:prSet>
      <dgm:spPr/>
      <dgm:t>
        <a:bodyPr/>
        <a:lstStyle/>
        <a:p>
          <a:endParaRPr lang="zh-TW" altLang="en-US"/>
        </a:p>
      </dgm:t>
    </dgm:pt>
    <dgm:pt modelId="{7855121F-8CC9-4408-8B91-73FB0C5BB9E1}" type="pres">
      <dgm:prSet presAssocID="{BDDEA8FD-BA49-46C2-A493-471E9A37CE49}" presName="Accent4" presStyleCnt="0"/>
      <dgm:spPr/>
    </dgm:pt>
    <dgm:pt modelId="{1501D430-F440-4563-AF84-49F0CB066BA2}" type="pres">
      <dgm:prSet presAssocID="{BDDEA8FD-BA49-46C2-A493-471E9A37CE49}" presName="Accent" presStyleLbl="node1" presStyleIdx="3" presStyleCnt="4"/>
      <dgm:spPr/>
    </dgm:pt>
    <dgm:pt modelId="{94B1898E-5959-4650-90FD-2162ECFDE161}" type="pres">
      <dgm:prSet presAssocID="{BDDEA8FD-BA49-46C2-A493-471E9A37CE49}" presName="Parent4" presStyleLbl="revTx" presStyleIdx="3" presStyleCnt="4">
        <dgm:presLayoutVars>
          <dgm:chMax val="1"/>
          <dgm:chPref val="1"/>
          <dgm:bulletEnabled val="1"/>
        </dgm:presLayoutVars>
      </dgm:prSet>
      <dgm:spPr/>
      <dgm:t>
        <a:bodyPr/>
        <a:lstStyle/>
        <a:p>
          <a:endParaRPr lang="zh-TW" altLang="en-US"/>
        </a:p>
      </dgm:t>
    </dgm:pt>
  </dgm:ptLst>
  <dgm:cxnLst>
    <dgm:cxn modelId="{F7256D69-611B-4243-BADF-CF9F8A3AAA4B}" srcId="{E7C95A91-DF07-4504-8CE5-5660B2D264A6}" destId="{1FD7CF39-D724-4460-B0E4-7EAFB98C9714}" srcOrd="1" destOrd="0" parTransId="{F9C70CC3-E7E1-4CD4-9584-0481FF6F6709}" sibTransId="{B517E70F-9BA0-4FFE-B1C2-BF58B9680E39}"/>
    <dgm:cxn modelId="{0DB8D185-769B-4B13-AA80-913878F17096}" srcId="{E7C95A91-DF07-4504-8CE5-5660B2D264A6}" destId="{BDDEA8FD-BA49-46C2-A493-471E9A37CE49}" srcOrd="3" destOrd="0" parTransId="{A38C6EE7-9632-4123-9D7A-06783458BD1D}" sibTransId="{9B802DF8-D686-45F0-A2D0-81CB2A633A8C}"/>
    <dgm:cxn modelId="{295F8555-A0AE-4852-94CF-3C57C0578718}" type="presOf" srcId="{1FD7CF39-D724-4460-B0E4-7EAFB98C9714}" destId="{BDD28208-CDA4-4164-95E1-6A019700EE53}" srcOrd="0" destOrd="0" presId="urn:microsoft.com/office/officeart/2009/layout/CircleArrowProcess"/>
    <dgm:cxn modelId="{763A056B-7F93-4D55-A8F2-534B64519FE5}" srcId="{E7C95A91-DF07-4504-8CE5-5660B2D264A6}" destId="{8FC891B7-E63F-47AE-9FA0-8E41C574A653}" srcOrd="0" destOrd="0" parTransId="{42232419-4D5D-4FC5-8D68-DFD0300E2307}" sibTransId="{2DF3A64D-FCA9-4145-B7CF-F3434EB31E45}"/>
    <dgm:cxn modelId="{6410F515-E13B-4891-A195-F27DB187A8C5}" type="presOf" srcId="{8FC891B7-E63F-47AE-9FA0-8E41C574A653}" destId="{AF9686EC-A23B-48B3-B3EA-21AE795269FD}" srcOrd="0" destOrd="0" presId="urn:microsoft.com/office/officeart/2009/layout/CircleArrowProcess"/>
    <dgm:cxn modelId="{D595B7BE-10F9-4202-AF73-000221B1C382}" type="presOf" srcId="{86BC2FF3-64C6-4AC6-80F1-6A7A09C37606}" destId="{5EC40B25-2A5C-4036-B1F4-8FA39271DEEF}" srcOrd="0" destOrd="0" presId="urn:microsoft.com/office/officeart/2009/layout/CircleArrowProcess"/>
    <dgm:cxn modelId="{C1F7F73B-8798-4A97-B009-48FBD045F544}" type="presOf" srcId="{BDDEA8FD-BA49-46C2-A493-471E9A37CE49}" destId="{94B1898E-5959-4650-90FD-2162ECFDE161}" srcOrd="0" destOrd="0" presId="urn:microsoft.com/office/officeart/2009/layout/CircleArrowProcess"/>
    <dgm:cxn modelId="{BDBF2E2D-ADA8-4F42-A631-A64DE5F676F8}" srcId="{E7C95A91-DF07-4504-8CE5-5660B2D264A6}" destId="{86BC2FF3-64C6-4AC6-80F1-6A7A09C37606}" srcOrd="2" destOrd="0" parTransId="{4E74988E-4F00-4504-A305-70EBB2CEFE41}" sibTransId="{09B2FF6D-0C0C-41E6-BFD3-51A4130B0A22}"/>
    <dgm:cxn modelId="{52B4606E-BED4-4893-8C5B-FAFD4F231102}" type="presOf" srcId="{E7C95A91-DF07-4504-8CE5-5660B2D264A6}" destId="{054ADAE1-BB2B-4C30-BA9F-AB3F4D22967C}" srcOrd="0" destOrd="0" presId="urn:microsoft.com/office/officeart/2009/layout/CircleArrowProcess"/>
    <dgm:cxn modelId="{98870B78-524F-4A21-8B8F-27B88A83D55F}" type="presParOf" srcId="{054ADAE1-BB2B-4C30-BA9F-AB3F4D22967C}" destId="{422EAFA9-C201-4345-B4D2-8399569EB439}" srcOrd="0" destOrd="0" presId="urn:microsoft.com/office/officeart/2009/layout/CircleArrowProcess"/>
    <dgm:cxn modelId="{6CABBD2F-A885-4823-BB6F-A600DA43B7DA}" type="presParOf" srcId="{422EAFA9-C201-4345-B4D2-8399569EB439}" destId="{64BA98A0-8C5C-47ED-9CE0-506A674D7857}" srcOrd="0" destOrd="0" presId="urn:microsoft.com/office/officeart/2009/layout/CircleArrowProcess"/>
    <dgm:cxn modelId="{E3A59930-BA33-4C69-A474-FFC60182757C}" type="presParOf" srcId="{054ADAE1-BB2B-4C30-BA9F-AB3F4D22967C}" destId="{AF9686EC-A23B-48B3-B3EA-21AE795269FD}" srcOrd="1" destOrd="0" presId="urn:microsoft.com/office/officeart/2009/layout/CircleArrowProcess"/>
    <dgm:cxn modelId="{5F2071FF-669A-4080-ACDC-5B2E0F36F943}" type="presParOf" srcId="{054ADAE1-BB2B-4C30-BA9F-AB3F4D22967C}" destId="{E66601F3-BA67-458E-8F9D-8D0F88DED0F5}" srcOrd="2" destOrd="0" presId="urn:microsoft.com/office/officeart/2009/layout/CircleArrowProcess"/>
    <dgm:cxn modelId="{53721578-FEFA-4C66-BB02-4AA7BA016168}" type="presParOf" srcId="{E66601F3-BA67-458E-8F9D-8D0F88DED0F5}" destId="{8B5C5A96-2D8A-418E-AA25-45631E7DA967}" srcOrd="0" destOrd="0" presId="urn:microsoft.com/office/officeart/2009/layout/CircleArrowProcess"/>
    <dgm:cxn modelId="{27ED14DA-0542-448C-8AF1-05BAA9D71671}" type="presParOf" srcId="{054ADAE1-BB2B-4C30-BA9F-AB3F4D22967C}" destId="{BDD28208-CDA4-4164-95E1-6A019700EE53}" srcOrd="3" destOrd="0" presId="urn:microsoft.com/office/officeart/2009/layout/CircleArrowProcess"/>
    <dgm:cxn modelId="{CF8AA971-333E-49C3-AC81-962A70477FF4}" type="presParOf" srcId="{054ADAE1-BB2B-4C30-BA9F-AB3F4D22967C}" destId="{A3A53EBA-4509-4C02-A48C-20A5ABBF0584}" srcOrd="4" destOrd="0" presId="urn:microsoft.com/office/officeart/2009/layout/CircleArrowProcess"/>
    <dgm:cxn modelId="{AD7A63AD-8F14-45C7-A1B4-AC9D35DCBD53}" type="presParOf" srcId="{A3A53EBA-4509-4C02-A48C-20A5ABBF0584}" destId="{5A70E9E9-7DFD-44F4-9DBE-1F6B4ADD59C3}" srcOrd="0" destOrd="0" presId="urn:microsoft.com/office/officeart/2009/layout/CircleArrowProcess"/>
    <dgm:cxn modelId="{B78A88E2-1F23-4EE5-ACFC-7307B59EFFAF}" type="presParOf" srcId="{054ADAE1-BB2B-4C30-BA9F-AB3F4D22967C}" destId="{5EC40B25-2A5C-4036-B1F4-8FA39271DEEF}" srcOrd="5" destOrd="0" presId="urn:microsoft.com/office/officeart/2009/layout/CircleArrowProcess"/>
    <dgm:cxn modelId="{690C26A3-B82F-4C4B-9E66-867B6323F452}" type="presParOf" srcId="{054ADAE1-BB2B-4C30-BA9F-AB3F4D22967C}" destId="{7855121F-8CC9-4408-8B91-73FB0C5BB9E1}" srcOrd="6" destOrd="0" presId="urn:microsoft.com/office/officeart/2009/layout/CircleArrowProcess"/>
    <dgm:cxn modelId="{AA96822B-5E79-4FAE-A1DA-62B9D5A7D7A3}" type="presParOf" srcId="{7855121F-8CC9-4408-8B91-73FB0C5BB9E1}" destId="{1501D430-F440-4563-AF84-49F0CB066BA2}" srcOrd="0" destOrd="0" presId="urn:microsoft.com/office/officeart/2009/layout/CircleArrowProcess"/>
    <dgm:cxn modelId="{03E199D8-C09B-4F8D-99F9-3C3610FC5E39}" type="presParOf" srcId="{054ADAE1-BB2B-4C30-BA9F-AB3F4D22967C}" destId="{94B1898E-5959-4650-90FD-2162ECFDE161}"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16C6FEC-4935-49AA-BCC6-F3EB11211456}"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zh-TW" altLang="en-US"/>
        </a:p>
      </dgm:t>
    </dgm:pt>
    <dgm:pt modelId="{9913FA85-62EC-4295-8BB3-1AF9727E3C3F}">
      <dgm:prSet custT="1"/>
      <dgm:spPr/>
      <dgm:t>
        <a:bodyPr/>
        <a:lstStyle/>
        <a:p>
          <a:pPr rtl="0"/>
          <a:r>
            <a:rPr lang="zh-TW" sz="3600" b="1">
              <a:solidFill>
                <a:schemeClr val="tx1"/>
              </a:solidFill>
              <a:latin typeface="微軟正黑體" panose="020B0604030504040204" pitchFamily="34" charset="-120"/>
              <a:ea typeface="微軟正黑體" panose="020B0604030504040204" pitchFamily="34" charset="-120"/>
            </a:rPr>
            <a:t>安裝</a:t>
          </a:r>
          <a:r>
            <a:rPr lang="zh-TW" altLang="en-US" sz="3600" b="1">
              <a:solidFill>
                <a:schemeClr val="tx1"/>
              </a:solidFill>
              <a:latin typeface="微軟正黑體" panose="020B0604030504040204" pitchFamily="34" charset="-120"/>
              <a:ea typeface="微軟正黑體" panose="020B0604030504040204" pitchFamily="34" charset="-120"/>
            </a:rPr>
            <a:t>並</a:t>
          </a:r>
          <a:r>
            <a:rPr lang="zh-TW" sz="3600" b="1">
              <a:solidFill>
                <a:schemeClr val="tx1"/>
              </a:solidFill>
              <a:latin typeface="微軟正黑體" panose="020B0604030504040204" pitchFamily="34" charset="-120"/>
              <a:ea typeface="微軟正黑體" panose="020B0604030504040204" pitchFamily="34" charset="-120"/>
            </a:rPr>
            <a:t>執行</a:t>
          </a:r>
          <a:r>
            <a:rPr lang="en-US" sz="3600" b="1">
              <a:solidFill>
                <a:schemeClr val="tx1"/>
              </a:solidFill>
              <a:latin typeface="微軟正黑體" panose="020B0604030504040204" pitchFamily="34" charset="-120"/>
              <a:ea typeface="微軟正黑體" panose="020B0604030504040204" pitchFamily="34" charset="-120"/>
            </a:rPr>
            <a:t>ZOOM</a:t>
          </a:r>
          <a:r>
            <a:rPr lang="zh-TW" sz="3600" b="1">
              <a:solidFill>
                <a:schemeClr val="tx1"/>
              </a:solidFill>
              <a:latin typeface="微軟正黑體" panose="020B0604030504040204" pitchFamily="34" charset="-120"/>
              <a:ea typeface="微軟正黑體" panose="020B0604030504040204" pitchFamily="34" charset="-120"/>
            </a:rPr>
            <a:t>視訊會議軟體</a:t>
          </a:r>
          <a:endParaRPr lang="zh-TW" sz="3600" b="1" dirty="0">
            <a:solidFill>
              <a:schemeClr val="tx1"/>
            </a:solidFill>
            <a:latin typeface="微軟正黑體" panose="020B0604030504040204" pitchFamily="34" charset="-120"/>
            <a:ea typeface="微軟正黑體" panose="020B0604030504040204" pitchFamily="34" charset="-120"/>
          </a:endParaRPr>
        </a:p>
      </dgm:t>
    </dgm:pt>
    <dgm:pt modelId="{88DE6F4C-69AD-4854-9082-C884DA4F494F}" type="parTrans" cxnId="{3BA89E6A-F29F-4704-91A0-4AF2D221374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740390BC-358C-4FB8-82BF-F01A6BE34DFC}" type="sibTrans" cxnId="{3BA89E6A-F29F-4704-91A0-4AF2D221374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0CCF0684-416F-4C79-A6A0-CC0A4ECF76AF}">
      <dgm:prSet custT="1"/>
      <dgm:spPr/>
      <dgm:t>
        <a:bodyPr/>
        <a:lstStyle/>
        <a:p>
          <a:pPr rtl="0"/>
          <a:r>
            <a:rPr lang="zh-TW" altLang="en-US" sz="3600" b="1">
              <a:solidFill>
                <a:schemeClr val="tx1"/>
              </a:solidFill>
              <a:latin typeface="微軟正黑體" panose="020B0604030504040204" pitchFamily="34" charset="-120"/>
              <a:ea typeface="微軟正黑體" panose="020B0604030504040204" pitchFamily="34" charset="-120"/>
            </a:rPr>
            <a:t>利用教育部</a:t>
          </a:r>
          <a:r>
            <a:rPr lang="zh-TW" sz="3600" b="1">
              <a:solidFill>
                <a:schemeClr val="tx1"/>
              </a:solidFill>
              <a:latin typeface="微軟正黑體" panose="020B0604030504040204" pitchFamily="34" charset="-120"/>
              <a:ea typeface="微軟正黑體" panose="020B0604030504040204" pitchFamily="34" charset="-120"/>
            </a:rPr>
            <a:t>「因材網」</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chemeClr val="tx1"/>
              </a:solidFill>
              <a:latin typeface="微軟正黑體" panose="020B0604030504040204" pitchFamily="34" charset="-120"/>
              <a:ea typeface="微軟正黑體" panose="020B0604030504040204" pitchFamily="34" charset="-120"/>
            </a:rPr>
            <a:t>以數學領域</a:t>
          </a:r>
          <a:r>
            <a:rPr lang="zh-TW" sz="3600" b="1">
              <a:solidFill>
                <a:schemeClr val="tx1"/>
              </a:solidFill>
              <a:latin typeface="微軟正黑體" panose="020B0604030504040204" pitchFamily="34" charset="-120"/>
              <a:ea typeface="微軟正黑體" panose="020B0604030504040204" pitchFamily="34" charset="-120"/>
            </a:rPr>
            <a:t>為例</a:t>
          </a:r>
          <a:endParaRPr lang="zh-TW" sz="3600" b="1" dirty="0">
            <a:solidFill>
              <a:schemeClr val="tx1"/>
            </a:solidFill>
            <a:latin typeface="微軟正黑體" panose="020B0604030504040204" pitchFamily="34" charset="-120"/>
            <a:ea typeface="微軟正黑體" panose="020B0604030504040204" pitchFamily="34" charset="-120"/>
          </a:endParaRPr>
        </a:p>
      </dgm:t>
    </dgm:pt>
    <dgm:pt modelId="{D714A8D6-F969-43B2-AA31-F1A1348F155C}" type="parTrans" cxnId="{9D59E9EE-F58C-4806-AD82-18329D9F9672}">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CE51255D-968D-41C6-ACDB-F3F62877AE35}" type="sibTrans" cxnId="{9D59E9EE-F58C-4806-AD82-18329D9F9672}">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704BD530-2D98-4AE1-BFE0-DC625BA92FAE}">
      <dgm:prSet custT="1"/>
      <dgm:spPr/>
      <dgm:t>
        <a:bodyPr/>
        <a:lstStyle/>
        <a:p>
          <a:pPr rtl="0"/>
          <a:r>
            <a:rPr lang="zh-TW" sz="3600" b="1">
              <a:solidFill>
                <a:schemeClr val="tx1"/>
              </a:solidFill>
              <a:latin typeface="微軟正黑體" panose="020B0604030504040204" pitchFamily="34" charset="-120"/>
              <a:ea typeface="微軟正黑體" panose="020B0604030504040204" pitchFamily="34" charset="-120"/>
            </a:rPr>
            <a:t>搜尋線上教學資源</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chemeClr val="tx1"/>
              </a:solidFill>
              <a:latin typeface="微軟正黑體" panose="020B0604030504040204" pitchFamily="34" charset="-120"/>
              <a:ea typeface="微軟正黑體" panose="020B0604030504040204" pitchFamily="34" charset="-120"/>
            </a:rPr>
            <a:t>以語文領域為例</a:t>
          </a:r>
          <a:endParaRPr lang="zh-TW" altLang="en-US" sz="3600" b="1" dirty="0">
            <a:solidFill>
              <a:schemeClr val="tx1"/>
            </a:solidFill>
            <a:latin typeface="微軟正黑體" panose="020B0604030504040204" pitchFamily="34" charset="-120"/>
            <a:ea typeface="微軟正黑體" panose="020B0604030504040204" pitchFamily="34" charset="-120"/>
          </a:endParaRPr>
        </a:p>
      </dgm:t>
    </dgm:pt>
    <dgm:pt modelId="{736DB08D-B432-47C0-BF45-BA26C26EE122}" type="sibTrans" cxnId="{4CFFA777-EEEB-42E9-BB42-4EEEF0BCE87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EF198914-3178-42C7-8E6A-9448267FC63E}" type="parTrans" cxnId="{4CFFA777-EEEB-42E9-BB42-4EEEF0BCE87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FA14C9D0-369F-43A0-A323-61B08AD381AE}" type="pres">
      <dgm:prSet presAssocID="{D16C6FEC-4935-49AA-BCC6-F3EB11211456}" presName="Name0" presStyleCnt="0">
        <dgm:presLayoutVars>
          <dgm:chMax val="7"/>
          <dgm:chPref val="7"/>
          <dgm:dir/>
        </dgm:presLayoutVars>
      </dgm:prSet>
      <dgm:spPr/>
      <dgm:t>
        <a:bodyPr/>
        <a:lstStyle/>
        <a:p>
          <a:endParaRPr lang="zh-TW" altLang="en-US"/>
        </a:p>
      </dgm:t>
    </dgm:pt>
    <dgm:pt modelId="{F308CFD2-38A6-4E71-8D30-64B40EA33193}" type="pres">
      <dgm:prSet presAssocID="{D16C6FEC-4935-49AA-BCC6-F3EB11211456}" presName="Name1" presStyleCnt="0"/>
      <dgm:spPr/>
    </dgm:pt>
    <dgm:pt modelId="{29FC075E-C6DE-4DD4-8BEC-9F2921629874}" type="pres">
      <dgm:prSet presAssocID="{D16C6FEC-4935-49AA-BCC6-F3EB11211456}" presName="cycle" presStyleCnt="0"/>
      <dgm:spPr/>
    </dgm:pt>
    <dgm:pt modelId="{6444120B-C18D-4707-A014-B53B34FCEB2B}" type="pres">
      <dgm:prSet presAssocID="{D16C6FEC-4935-49AA-BCC6-F3EB11211456}" presName="srcNode" presStyleLbl="node1" presStyleIdx="0" presStyleCnt="3"/>
      <dgm:spPr/>
    </dgm:pt>
    <dgm:pt modelId="{EEA0D690-C6C6-4AA5-AC5E-B03D8FBB0E2E}" type="pres">
      <dgm:prSet presAssocID="{D16C6FEC-4935-49AA-BCC6-F3EB11211456}" presName="conn" presStyleLbl="parChTrans1D2" presStyleIdx="0" presStyleCnt="1"/>
      <dgm:spPr/>
      <dgm:t>
        <a:bodyPr/>
        <a:lstStyle/>
        <a:p>
          <a:endParaRPr lang="zh-TW" altLang="en-US"/>
        </a:p>
      </dgm:t>
    </dgm:pt>
    <dgm:pt modelId="{AA28A7E6-8115-4B52-9C68-DEFAC5BAD9F5}" type="pres">
      <dgm:prSet presAssocID="{D16C6FEC-4935-49AA-BCC6-F3EB11211456}" presName="extraNode" presStyleLbl="node1" presStyleIdx="0" presStyleCnt="3"/>
      <dgm:spPr/>
    </dgm:pt>
    <dgm:pt modelId="{A1ED91C5-DF19-47D7-8585-86F714F9FD17}" type="pres">
      <dgm:prSet presAssocID="{D16C6FEC-4935-49AA-BCC6-F3EB11211456}" presName="dstNode" presStyleLbl="node1" presStyleIdx="0" presStyleCnt="3"/>
      <dgm:spPr/>
    </dgm:pt>
    <dgm:pt modelId="{69D691A3-5BCA-41D6-96D4-5C11E6E56899}" type="pres">
      <dgm:prSet presAssocID="{9913FA85-62EC-4295-8BB3-1AF9727E3C3F}" presName="text_1" presStyleLbl="node1" presStyleIdx="0" presStyleCnt="3">
        <dgm:presLayoutVars>
          <dgm:bulletEnabled val="1"/>
        </dgm:presLayoutVars>
      </dgm:prSet>
      <dgm:spPr/>
      <dgm:t>
        <a:bodyPr/>
        <a:lstStyle/>
        <a:p>
          <a:endParaRPr lang="zh-TW" altLang="en-US"/>
        </a:p>
      </dgm:t>
    </dgm:pt>
    <dgm:pt modelId="{25858177-CA44-4396-BF7E-18A53A5970BD}" type="pres">
      <dgm:prSet presAssocID="{9913FA85-62EC-4295-8BB3-1AF9727E3C3F}" presName="accent_1" presStyleCnt="0"/>
      <dgm:spPr/>
    </dgm:pt>
    <dgm:pt modelId="{AC8453EA-E6A2-46B1-AE1D-785AA8DDB349}" type="pres">
      <dgm:prSet presAssocID="{9913FA85-62EC-4295-8BB3-1AF9727E3C3F}" presName="accentRepeatNode" presStyleLbl="solidFgAcc1" presStyleIdx="0" presStyleCnt="3"/>
      <dgm:spPr>
        <a:solidFill>
          <a:schemeClr val="accent3">
            <a:lumMod val="60000"/>
            <a:lumOff val="40000"/>
          </a:schemeClr>
        </a:solidFill>
      </dgm:spPr>
    </dgm:pt>
    <dgm:pt modelId="{3A1A4421-554F-4316-891E-389D1D752C96}" type="pres">
      <dgm:prSet presAssocID="{0CCF0684-416F-4C79-A6A0-CC0A4ECF76AF}" presName="text_2" presStyleLbl="node1" presStyleIdx="1" presStyleCnt="3">
        <dgm:presLayoutVars>
          <dgm:bulletEnabled val="1"/>
        </dgm:presLayoutVars>
      </dgm:prSet>
      <dgm:spPr/>
      <dgm:t>
        <a:bodyPr/>
        <a:lstStyle/>
        <a:p>
          <a:endParaRPr lang="zh-TW" altLang="en-US"/>
        </a:p>
      </dgm:t>
    </dgm:pt>
    <dgm:pt modelId="{580BD7CC-158C-4519-B3CD-D98282E7B95B}" type="pres">
      <dgm:prSet presAssocID="{0CCF0684-416F-4C79-A6A0-CC0A4ECF76AF}" presName="accent_2" presStyleCnt="0"/>
      <dgm:spPr/>
    </dgm:pt>
    <dgm:pt modelId="{446B5CFD-B067-4E90-8706-33ABC67A94A8}" type="pres">
      <dgm:prSet presAssocID="{0CCF0684-416F-4C79-A6A0-CC0A4ECF76AF}" presName="accentRepeatNode" presStyleLbl="solidFgAcc1" presStyleIdx="1" presStyleCnt="3"/>
      <dgm:spPr>
        <a:solidFill>
          <a:schemeClr val="accent5">
            <a:lumMod val="40000"/>
            <a:lumOff val="60000"/>
          </a:schemeClr>
        </a:solidFill>
      </dgm:spPr>
    </dgm:pt>
    <dgm:pt modelId="{DC929C6B-585B-40B9-B8EC-84D63D841FB5}" type="pres">
      <dgm:prSet presAssocID="{704BD530-2D98-4AE1-BFE0-DC625BA92FAE}" presName="text_3" presStyleLbl="node1" presStyleIdx="2" presStyleCnt="3">
        <dgm:presLayoutVars>
          <dgm:bulletEnabled val="1"/>
        </dgm:presLayoutVars>
      </dgm:prSet>
      <dgm:spPr/>
      <dgm:t>
        <a:bodyPr/>
        <a:lstStyle/>
        <a:p>
          <a:endParaRPr lang="zh-TW" altLang="en-US"/>
        </a:p>
      </dgm:t>
    </dgm:pt>
    <dgm:pt modelId="{C3837B0D-BF02-40BC-A3D6-37481D2895B6}" type="pres">
      <dgm:prSet presAssocID="{704BD530-2D98-4AE1-BFE0-DC625BA92FAE}" presName="accent_3" presStyleCnt="0"/>
      <dgm:spPr/>
    </dgm:pt>
    <dgm:pt modelId="{160E1406-7274-49B8-8A77-124D6B3EC53A}" type="pres">
      <dgm:prSet presAssocID="{704BD530-2D98-4AE1-BFE0-DC625BA92FAE}" presName="accentRepeatNode" presStyleLbl="solidFgAcc1" presStyleIdx="2" presStyleCnt="3"/>
      <dgm:spPr>
        <a:solidFill>
          <a:schemeClr val="accent4">
            <a:lumMod val="20000"/>
            <a:lumOff val="80000"/>
          </a:schemeClr>
        </a:solidFill>
      </dgm:spPr>
    </dgm:pt>
  </dgm:ptLst>
  <dgm:cxnLst>
    <dgm:cxn modelId="{E1A27467-061F-426C-9D42-7521D1DFF33C}" type="presOf" srcId="{0CCF0684-416F-4C79-A6A0-CC0A4ECF76AF}" destId="{3A1A4421-554F-4316-891E-389D1D752C96}" srcOrd="0" destOrd="0" presId="urn:microsoft.com/office/officeart/2008/layout/VerticalCurvedList"/>
    <dgm:cxn modelId="{D971377E-F633-4249-A76E-9373191FE6B5}" type="presOf" srcId="{9913FA85-62EC-4295-8BB3-1AF9727E3C3F}" destId="{69D691A3-5BCA-41D6-96D4-5C11E6E56899}" srcOrd="0" destOrd="0" presId="urn:microsoft.com/office/officeart/2008/layout/VerticalCurvedList"/>
    <dgm:cxn modelId="{4CFFA777-EEEB-42E9-BB42-4EEEF0BCE871}" srcId="{D16C6FEC-4935-49AA-BCC6-F3EB11211456}" destId="{704BD530-2D98-4AE1-BFE0-DC625BA92FAE}" srcOrd="2" destOrd="0" parTransId="{EF198914-3178-42C7-8E6A-9448267FC63E}" sibTransId="{736DB08D-B432-47C0-BF45-BA26C26EE122}"/>
    <dgm:cxn modelId="{1F5BA111-7BA2-42A1-9E62-F725B7B50B73}" type="presOf" srcId="{704BD530-2D98-4AE1-BFE0-DC625BA92FAE}" destId="{DC929C6B-585B-40B9-B8EC-84D63D841FB5}" srcOrd="0" destOrd="0" presId="urn:microsoft.com/office/officeart/2008/layout/VerticalCurvedList"/>
    <dgm:cxn modelId="{105CE574-E88C-4805-A988-C5C783055998}" type="presOf" srcId="{740390BC-358C-4FB8-82BF-F01A6BE34DFC}" destId="{EEA0D690-C6C6-4AA5-AC5E-B03D8FBB0E2E}" srcOrd="0" destOrd="0" presId="urn:microsoft.com/office/officeart/2008/layout/VerticalCurvedList"/>
    <dgm:cxn modelId="{9D59E9EE-F58C-4806-AD82-18329D9F9672}" srcId="{D16C6FEC-4935-49AA-BCC6-F3EB11211456}" destId="{0CCF0684-416F-4C79-A6A0-CC0A4ECF76AF}" srcOrd="1" destOrd="0" parTransId="{D714A8D6-F969-43B2-AA31-F1A1348F155C}" sibTransId="{CE51255D-968D-41C6-ACDB-F3F62877AE35}"/>
    <dgm:cxn modelId="{3BA89E6A-F29F-4704-91A0-4AF2D2213741}" srcId="{D16C6FEC-4935-49AA-BCC6-F3EB11211456}" destId="{9913FA85-62EC-4295-8BB3-1AF9727E3C3F}" srcOrd="0" destOrd="0" parTransId="{88DE6F4C-69AD-4854-9082-C884DA4F494F}" sibTransId="{740390BC-358C-4FB8-82BF-F01A6BE34DFC}"/>
    <dgm:cxn modelId="{F2F39359-DC24-4764-86DF-E10CD7298218}" type="presOf" srcId="{D16C6FEC-4935-49AA-BCC6-F3EB11211456}" destId="{FA14C9D0-369F-43A0-A323-61B08AD381AE}" srcOrd="0" destOrd="0" presId="urn:microsoft.com/office/officeart/2008/layout/VerticalCurvedList"/>
    <dgm:cxn modelId="{EDDF06B5-A640-4B4B-B4DE-73F58DA1CA7F}" type="presParOf" srcId="{FA14C9D0-369F-43A0-A323-61B08AD381AE}" destId="{F308CFD2-38A6-4E71-8D30-64B40EA33193}" srcOrd="0" destOrd="0" presId="urn:microsoft.com/office/officeart/2008/layout/VerticalCurvedList"/>
    <dgm:cxn modelId="{186D376C-7714-4803-98E3-A4D3F47C26EE}" type="presParOf" srcId="{F308CFD2-38A6-4E71-8D30-64B40EA33193}" destId="{29FC075E-C6DE-4DD4-8BEC-9F2921629874}" srcOrd="0" destOrd="0" presId="urn:microsoft.com/office/officeart/2008/layout/VerticalCurvedList"/>
    <dgm:cxn modelId="{F2C7F97B-AC2F-489C-A0D3-87EF3F49FF28}" type="presParOf" srcId="{29FC075E-C6DE-4DD4-8BEC-9F2921629874}" destId="{6444120B-C18D-4707-A014-B53B34FCEB2B}" srcOrd="0" destOrd="0" presId="urn:microsoft.com/office/officeart/2008/layout/VerticalCurvedList"/>
    <dgm:cxn modelId="{FDE964B6-32B3-4F82-8773-DB2F68746CF8}" type="presParOf" srcId="{29FC075E-C6DE-4DD4-8BEC-9F2921629874}" destId="{EEA0D690-C6C6-4AA5-AC5E-B03D8FBB0E2E}" srcOrd="1" destOrd="0" presId="urn:microsoft.com/office/officeart/2008/layout/VerticalCurvedList"/>
    <dgm:cxn modelId="{3D577D2E-393D-43E8-8366-CAEBCB393C66}" type="presParOf" srcId="{29FC075E-C6DE-4DD4-8BEC-9F2921629874}" destId="{AA28A7E6-8115-4B52-9C68-DEFAC5BAD9F5}" srcOrd="2" destOrd="0" presId="urn:microsoft.com/office/officeart/2008/layout/VerticalCurvedList"/>
    <dgm:cxn modelId="{58118ACF-32D4-4DFC-A21D-49089A944134}" type="presParOf" srcId="{29FC075E-C6DE-4DD4-8BEC-9F2921629874}" destId="{A1ED91C5-DF19-47D7-8585-86F714F9FD17}" srcOrd="3" destOrd="0" presId="urn:microsoft.com/office/officeart/2008/layout/VerticalCurvedList"/>
    <dgm:cxn modelId="{CED512C8-0BF6-417C-B2EA-BAD8340A9202}" type="presParOf" srcId="{F308CFD2-38A6-4E71-8D30-64B40EA33193}" destId="{69D691A3-5BCA-41D6-96D4-5C11E6E56899}" srcOrd="1" destOrd="0" presId="urn:microsoft.com/office/officeart/2008/layout/VerticalCurvedList"/>
    <dgm:cxn modelId="{FCC8BC6B-293E-4B98-B61E-0D58D6E4D74E}" type="presParOf" srcId="{F308CFD2-38A6-4E71-8D30-64B40EA33193}" destId="{25858177-CA44-4396-BF7E-18A53A5970BD}" srcOrd="2" destOrd="0" presId="urn:microsoft.com/office/officeart/2008/layout/VerticalCurvedList"/>
    <dgm:cxn modelId="{4640C7B2-8112-416C-BD15-5AC8EDF15D2A}" type="presParOf" srcId="{25858177-CA44-4396-BF7E-18A53A5970BD}" destId="{AC8453EA-E6A2-46B1-AE1D-785AA8DDB349}" srcOrd="0" destOrd="0" presId="urn:microsoft.com/office/officeart/2008/layout/VerticalCurvedList"/>
    <dgm:cxn modelId="{2CBDBBC3-0B25-4A28-887C-C7CD558E90B0}" type="presParOf" srcId="{F308CFD2-38A6-4E71-8D30-64B40EA33193}" destId="{3A1A4421-554F-4316-891E-389D1D752C96}" srcOrd="3" destOrd="0" presId="urn:microsoft.com/office/officeart/2008/layout/VerticalCurvedList"/>
    <dgm:cxn modelId="{08E044FB-B39D-4CB8-AE0E-252AAAE3E744}" type="presParOf" srcId="{F308CFD2-38A6-4E71-8D30-64B40EA33193}" destId="{580BD7CC-158C-4519-B3CD-D98282E7B95B}" srcOrd="4" destOrd="0" presId="urn:microsoft.com/office/officeart/2008/layout/VerticalCurvedList"/>
    <dgm:cxn modelId="{D83B518E-2730-4FDA-B27D-82054B9D62CA}" type="presParOf" srcId="{580BD7CC-158C-4519-B3CD-D98282E7B95B}" destId="{446B5CFD-B067-4E90-8706-33ABC67A94A8}" srcOrd="0" destOrd="0" presId="urn:microsoft.com/office/officeart/2008/layout/VerticalCurvedList"/>
    <dgm:cxn modelId="{73D5AD20-5A24-434F-A651-E43B6D34D445}" type="presParOf" srcId="{F308CFD2-38A6-4E71-8D30-64B40EA33193}" destId="{DC929C6B-585B-40B9-B8EC-84D63D841FB5}" srcOrd="5" destOrd="0" presId="urn:microsoft.com/office/officeart/2008/layout/VerticalCurvedList"/>
    <dgm:cxn modelId="{1FE9A5BE-AB00-41F4-B35A-1E6B7CEA5C57}" type="presParOf" srcId="{F308CFD2-38A6-4E71-8D30-64B40EA33193}" destId="{C3837B0D-BF02-40BC-A3D6-37481D2895B6}" srcOrd="6" destOrd="0" presId="urn:microsoft.com/office/officeart/2008/layout/VerticalCurvedList"/>
    <dgm:cxn modelId="{1C850AC2-12B9-4BB0-90A1-2396F764B74B}" type="presParOf" srcId="{C3837B0D-BF02-40BC-A3D6-37481D2895B6}" destId="{160E1406-7274-49B8-8A77-124D6B3EC5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6C6FEC-4935-49AA-BCC6-F3EB11211456}"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zh-TW" altLang="en-US"/>
        </a:p>
      </dgm:t>
    </dgm:pt>
    <dgm:pt modelId="{9913FA85-62EC-4295-8BB3-1AF9727E3C3F}">
      <dgm:prSet custT="1"/>
      <dgm:spPr/>
      <dgm:t>
        <a:bodyPr/>
        <a:lstStyle/>
        <a:p>
          <a:pPr rtl="0"/>
          <a:r>
            <a:rPr lang="zh-TW" altLang="en-US" sz="3600" b="1" smtClean="0">
              <a:solidFill>
                <a:schemeClr val="tx1"/>
              </a:solidFill>
              <a:latin typeface="微軟正黑體" panose="020B0604030504040204" pitchFamily="34" charset="-120"/>
              <a:ea typeface="微軟正黑體" panose="020B0604030504040204" pitchFamily="34" charset="-120"/>
            </a:rPr>
            <a:t>執行</a:t>
          </a:r>
          <a:r>
            <a:rPr lang="en-US" sz="3600" b="1" smtClean="0">
              <a:solidFill>
                <a:schemeClr val="tx1"/>
              </a:solidFill>
              <a:latin typeface="微軟正黑體" panose="020B0604030504040204" pitchFamily="34" charset="-120"/>
              <a:ea typeface="微軟正黑體" panose="020B0604030504040204" pitchFamily="34" charset="-120"/>
            </a:rPr>
            <a:t>Meet</a:t>
          </a:r>
          <a:r>
            <a:rPr lang="zh-TW" sz="3600" b="1" dirty="0" smtClean="0">
              <a:solidFill>
                <a:schemeClr val="tx1"/>
              </a:solidFill>
              <a:latin typeface="微軟正黑體" panose="020B0604030504040204" pitchFamily="34" charset="-120"/>
              <a:ea typeface="微軟正黑體" panose="020B0604030504040204" pitchFamily="34" charset="-120"/>
            </a:rPr>
            <a:t>視訊會議</a:t>
          </a:r>
          <a:endParaRPr lang="zh-TW" sz="3600" b="1" dirty="0">
            <a:solidFill>
              <a:schemeClr val="tx1"/>
            </a:solidFill>
            <a:latin typeface="微軟正黑體" panose="020B0604030504040204" pitchFamily="34" charset="-120"/>
            <a:ea typeface="微軟正黑體" panose="020B0604030504040204" pitchFamily="34" charset="-120"/>
          </a:endParaRPr>
        </a:p>
      </dgm:t>
    </dgm:pt>
    <dgm:pt modelId="{88DE6F4C-69AD-4854-9082-C884DA4F494F}" type="parTrans" cxnId="{3BA89E6A-F29F-4704-91A0-4AF2D221374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740390BC-358C-4FB8-82BF-F01A6BE34DFC}" type="sibTrans" cxnId="{3BA89E6A-F29F-4704-91A0-4AF2D221374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0CCF0684-416F-4C79-A6A0-CC0A4ECF76AF}">
      <dgm:prSet custT="1"/>
      <dgm:spPr/>
      <dgm:t>
        <a:bodyPr/>
        <a:lstStyle/>
        <a:p>
          <a:pPr rtl="0"/>
          <a:r>
            <a:rPr lang="zh-TW" altLang="en-US" sz="3600" b="1">
              <a:solidFill>
                <a:schemeClr val="tx1"/>
              </a:solidFill>
              <a:latin typeface="微軟正黑體" panose="020B0604030504040204" pitchFamily="34" charset="-120"/>
              <a:ea typeface="微軟正黑體" panose="020B0604030504040204" pitchFamily="34" charset="-120"/>
            </a:rPr>
            <a:t>利用教育部</a:t>
          </a:r>
          <a:r>
            <a:rPr lang="zh-TW" sz="3600" b="1">
              <a:solidFill>
                <a:schemeClr val="tx1"/>
              </a:solidFill>
              <a:latin typeface="微軟正黑體" panose="020B0604030504040204" pitchFamily="34" charset="-120"/>
              <a:ea typeface="微軟正黑體" panose="020B0604030504040204" pitchFamily="34" charset="-120"/>
            </a:rPr>
            <a:t>「因材網」</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chemeClr val="tx1"/>
              </a:solidFill>
              <a:latin typeface="微軟正黑體" panose="020B0604030504040204" pitchFamily="34" charset="-120"/>
              <a:ea typeface="微軟正黑體" panose="020B0604030504040204" pitchFamily="34" charset="-120"/>
            </a:rPr>
            <a:t>以數學領域</a:t>
          </a:r>
          <a:r>
            <a:rPr lang="zh-TW" sz="3600" b="1">
              <a:solidFill>
                <a:schemeClr val="tx1"/>
              </a:solidFill>
              <a:latin typeface="微軟正黑體" panose="020B0604030504040204" pitchFamily="34" charset="-120"/>
              <a:ea typeface="微軟正黑體" panose="020B0604030504040204" pitchFamily="34" charset="-120"/>
            </a:rPr>
            <a:t>為例</a:t>
          </a:r>
          <a:endParaRPr lang="zh-TW" sz="3600" b="1" dirty="0">
            <a:solidFill>
              <a:schemeClr val="tx1"/>
            </a:solidFill>
            <a:latin typeface="微軟正黑體" panose="020B0604030504040204" pitchFamily="34" charset="-120"/>
            <a:ea typeface="微軟正黑體" panose="020B0604030504040204" pitchFamily="34" charset="-120"/>
          </a:endParaRPr>
        </a:p>
      </dgm:t>
    </dgm:pt>
    <dgm:pt modelId="{D714A8D6-F969-43B2-AA31-F1A1348F155C}" type="parTrans" cxnId="{9D59E9EE-F58C-4806-AD82-18329D9F9672}">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CE51255D-968D-41C6-ACDB-F3F62877AE35}" type="sibTrans" cxnId="{9D59E9EE-F58C-4806-AD82-18329D9F9672}">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704BD530-2D98-4AE1-BFE0-DC625BA92FAE}">
      <dgm:prSet custT="1"/>
      <dgm:spPr/>
      <dgm:t>
        <a:bodyPr/>
        <a:lstStyle/>
        <a:p>
          <a:pPr rtl="0"/>
          <a:r>
            <a:rPr lang="zh-TW" sz="3600" b="1">
              <a:solidFill>
                <a:schemeClr val="tx1"/>
              </a:solidFill>
              <a:latin typeface="微軟正黑體" panose="020B0604030504040204" pitchFamily="34" charset="-120"/>
              <a:ea typeface="微軟正黑體" panose="020B0604030504040204" pitchFamily="34" charset="-120"/>
            </a:rPr>
            <a:t>搜尋線上教學資源</a:t>
          </a:r>
          <a:r>
            <a:rPr lang="en-US" altLang="zh-TW" sz="3600" b="1">
              <a:solidFill>
                <a:schemeClr val="tx1"/>
              </a:solidFill>
              <a:latin typeface="微軟正黑體" panose="020B0604030504040204" pitchFamily="34" charset="-120"/>
              <a:ea typeface="微軟正黑體" panose="020B0604030504040204" pitchFamily="34" charset="-120"/>
            </a:rPr>
            <a:t>~</a:t>
          </a:r>
          <a:r>
            <a:rPr lang="zh-TW" altLang="en-US" sz="3600" b="1">
              <a:solidFill>
                <a:schemeClr val="tx1"/>
              </a:solidFill>
              <a:latin typeface="微軟正黑體" panose="020B0604030504040204" pitchFamily="34" charset="-120"/>
              <a:ea typeface="微軟正黑體" panose="020B0604030504040204" pitchFamily="34" charset="-120"/>
            </a:rPr>
            <a:t>以語文領域為例</a:t>
          </a:r>
          <a:endParaRPr lang="zh-TW" altLang="en-US" sz="3600" b="1" dirty="0">
            <a:solidFill>
              <a:schemeClr val="tx1"/>
            </a:solidFill>
            <a:latin typeface="微軟正黑體" panose="020B0604030504040204" pitchFamily="34" charset="-120"/>
            <a:ea typeface="微軟正黑體" panose="020B0604030504040204" pitchFamily="34" charset="-120"/>
          </a:endParaRPr>
        </a:p>
      </dgm:t>
    </dgm:pt>
    <dgm:pt modelId="{736DB08D-B432-47C0-BF45-BA26C26EE122}" type="sibTrans" cxnId="{4CFFA777-EEEB-42E9-BB42-4EEEF0BCE87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EF198914-3178-42C7-8E6A-9448267FC63E}" type="parTrans" cxnId="{4CFFA777-EEEB-42E9-BB42-4EEEF0BCE871}">
      <dgm:prSet/>
      <dgm:spPr/>
      <dgm:t>
        <a:bodyPr/>
        <a:lstStyle/>
        <a:p>
          <a:endParaRPr lang="zh-TW" altLang="en-US" sz="3600" b="1">
            <a:solidFill>
              <a:schemeClr val="tx1"/>
            </a:solidFill>
            <a:latin typeface="微軟正黑體" panose="020B0604030504040204" pitchFamily="34" charset="-120"/>
            <a:ea typeface="微軟正黑體" panose="020B0604030504040204" pitchFamily="34" charset="-120"/>
          </a:endParaRPr>
        </a:p>
      </dgm:t>
    </dgm:pt>
    <dgm:pt modelId="{FA14C9D0-369F-43A0-A323-61B08AD381AE}" type="pres">
      <dgm:prSet presAssocID="{D16C6FEC-4935-49AA-BCC6-F3EB11211456}" presName="Name0" presStyleCnt="0">
        <dgm:presLayoutVars>
          <dgm:chMax val="7"/>
          <dgm:chPref val="7"/>
          <dgm:dir/>
        </dgm:presLayoutVars>
      </dgm:prSet>
      <dgm:spPr/>
      <dgm:t>
        <a:bodyPr/>
        <a:lstStyle/>
        <a:p>
          <a:endParaRPr lang="zh-TW" altLang="en-US"/>
        </a:p>
      </dgm:t>
    </dgm:pt>
    <dgm:pt modelId="{F308CFD2-38A6-4E71-8D30-64B40EA33193}" type="pres">
      <dgm:prSet presAssocID="{D16C6FEC-4935-49AA-BCC6-F3EB11211456}" presName="Name1" presStyleCnt="0"/>
      <dgm:spPr/>
    </dgm:pt>
    <dgm:pt modelId="{29FC075E-C6DE-4DD4-8BEC-9F2921629874}" type="pres">
      <dgm:prSet presAssocID="{D16C6FEC-4935-49AA-BCC6-F3EB11211456}" presName="cycle" presStyleCnt="0"/>
      <dgm:spPr/>
    </dgm:pt>
    <dgm:pt modelId="{6444120B-C18D-4707-A014-B53B34FCEB2B}" type="pres">
      <dgm:prSet presAssocID="{D16C6FEC-4935-49AA-BCC6-F3EB11211456}" presName="srcNode" presStyleLbl="node1" presStyleIdx="0" presStyleCnt="3"/>
      <dgm:spPr/>
    </dgm:pt>
    <dgm:pt modelId="{EEA0D690-C6C6-4AA5-AC5E-B03D8FBB0E2E}" type="pres">
      <dgm:prSet presAssocID="{D16C6FEC-4935-49AA-BCC6-F3EB11211456}" presName="conn" presStyleLbl="parChTrans1D2" presStyleIdx="0" presStyleCnt="1"/>
      <dgm:spPr/>
      <dgm:t>
        <a:bodyPr/>
        <a:lstStyle/>
        <a:p>
          <a:endParaRPr lang="zh-TW" altLang="en-US"/>
        </a:p>
      </dgm:t>
    </dgm:pt>
    <dgm:pt modelId="{AA28A7E6-8115-4B52-9C68-DEFAC5BAD9F5}" type="pres">
      <dgm:prSet presAssocID="{D16C6FEC-4935-49AA-BCC6-F3EB11211456}" presName="extraNode" presStyleLbl="node1" presStyleIdx="0" presStyleCnt="3"/>
      <dgm:spPr/>
    </dgm:pt>
    <dgm:pt modelId="{A1ED91C5-DF19-47D7-8585-86F714F9FD17}" type="pres">
      <dgm:prSet presAssocID="{D16C6FEC-4935-49AA-BCC6-F3EB11211456}" presName="dstNode" presStyleLbl="node1" presStyleIdx="0" presStyleCnt="3"/>
      <dgm:spPr/>
    </dgm:pt>
    <dgm:pt modelId="{69D691A3-5BCA-41D6-96D4-5C11E6E56899}" type="pres">
      <dgm:prSet presAssocID="{9913FA85-62EC-4295-8BB3-1AF9727E3C3F}" presName="text_1" presStyleLbl="node1" presStyleIdx="0" presStyleCnt="3">
        <dgm:presLayoutVars>
          <dgm:bulletEnabled val="1"/>
        </dgm:presLayoutVars>
      </dgm:prSet>
      <dgm:spPr/>
      <dgm:t>
        <a:bodyPr/>
        <a:lstStyle/>
        <a:p>
          <a:endParaRPr lang="zh-TW" altLang="en-US"/>
        </a:p>
      </dgm:t>
    </dgm:pt>
    <dgm:pt modelId="{25858177-CA44-4396-BF7E-18A53A5970BD}" type="pres">
      <dgm:prSet presAssocID="{9913FA85-62EC-4295-8BB3-1AF9727E3C3F}" presName="accent_1" presStyleCnt="0"/>
      <dgm:spPr/>
    </dgm:pt>
    <dgm:pt modelId="{AC8453EA-E6A2-46B1-AE1D-785AA8DDB349}" type="pres">
      <dgm:prSet presAssocID="{9913FA85-62EC-4295-8BB3-1AF9727E3C3F}" presName="accentRepeatNode" presStyleLbl="solidFgAcc1" presStyleIdx="0" presStyleCnt="3"/>
      <dgm:spPr>
        <a:solidFill>
          <a:schemeClr val="accent3">
            <a:lumMod val="60000"/>
            <a:lumOff val="40000"/>
          </a:schemeClr>
        </a:solidFill>
      </dgm:spPr>
    </dgm:pt>
    <dgm:pt modelId="{3A1A4421-554F-4316-891E-389D1D752C96}" type="pres">
      <dgm:prSet presAssocID="{0CCF0684-416F-4C79-A6A0-CC0A4ECF76AF}" presName="text_2" presStyleLbl="node1" presStyleIdx="1" presStyleCnt="3">
        <dgm:presLayoutVars>
          <dgm:bulletEnabled val="1"/>
        </dgm:presLayoutVars>
      </dgm:prSet>
      <dgm:spPr/>
      <dgm:t>
        <a:bodyPr/>
        <a:lstStyle/>
        <a:p>
          <a:endParaRPr lang="zh-TW" altLang="en-US"/>
        </a:p>
      </dgm:t>
    </dgm:pt>
    <dgm:pt modelId="{580BD7CC-158C-4519-B3CD-D98282E7B95B}" type="pres">
      <dgm:prSet presAssocID="{0CCF0684-416F-4C79-A6A0-CC0A4ECF76AF}" presName="accent_2" presStyleCnt="0"/>
      <dgm:spPr/>
    </dgm:pt>
    <dgm:pt modelId="{446B5CFD-B067-4E90-8706-33ABC67A94A8}" type="pres">
      <dgm:prSet presAssocID="{0CCF0684-416F-4C79-A6A0-CC0A4ECF76AF}" presName="accentRepeatNode" presStyleLbl="solidFgAcc1" presStyleIdx="1" presStyleCnt="3"/>
      <dgm:spPr>
        <a:solidFill>
          <a:schemeClr val="accent5">
            <a:lumMod val="40000"/>
            <a:lumOff val="60000"/>
          </a:schemeClr>
        </a:solidFill>
      </dgm:spPr>
    </dgm:pt>
    <dgm:pt modelId="{DC929C6B-585B-40B9-B8EC-84D63D841FB5}" type="pres">
      <dgm:prSet presAssocID="{704BD530-2D98-4AE1-BFE0-DC625BA92FAE}" presName="text_3" presStyleLbl="node1" presStyleIdx="2" presStyleCnt="3">
        <dgm:presLayoutVars>
          <dgm:bulletEnabled val="1"/>
        </dgm:presLayoutVars>
      </dgm:prSet>
      <dgm:spPr/>
      <dgm:t>
        <a:bodyPr/>
        <a:lstStyle/>
        <a:p>
          <a:endParaRPr lang="zh-TW" altLang="en-US"/>
        </a:p>
      </dgm:t>
    </dgm:pt>
    <dgm:pt modelId="{C3837B0D-BF02-40BC-A3D6-37481D2895B6}" type="pres">
      <dgm:prSet presAssocID="{704BD530-2D98-4AE1-BFE0-DC625BA92FAE}" presName="accent_3" presStyleCnt="0"/>
      <dgm:spPr/>
    </dgm:pt>
    <dgm:pt modelId="{160E1406-7274-49B8-8A77-124D6B3EC53A}" type="pres">
      <dgm:prSet presAssocID="{704BD530-2D98-4AE1-BFE0-DC625BA92FAE}" presName="accentRepeatNode" presStyleLbl="solidFgAcc1" presStyleIdx="2" presStyleCnt="3"/>
      <dgm:spPr>
        <a:solidFill>
          <a:schemeClr val="accent4">
            <a:lumMod val="20000"/>
            <a:lumOff val="80000"/>
          </a:schemeClr>
        </a:solidFill>
      </dgm:spPr>
    </dgm:pt>
  </dgm:ptLst>
  <dgm:cxnLst>
    <dgm:cxn modelId="{E1A27467-061F-426C-9D42-7521D1DFF33C}" type="presOf" srcId="{0CCF0684-416F-4C79-A6A0-CC0A4ECF76AF}" destId="{3A1A4421-554F-4316-891E-389D1D752C96}" srcOrd="0" destOrd="0" presId="urn:microsoft.com/office/officeart/2008/layout/VerticalCurvedList"/>
    <dgm:cxn modelId="{D971377E-F633-4249-A76E-9373191FE6B5}" type="presOf" srcId="{9913FA85-62EC-4295-8BB3-1AF9727E3C3F}" destId="{69D691A3-5BCA-41D6-96D4-5C11E6E56899}" srcOrd="0" destOrd="0" presId="urn:microsoft.com/office/officeart/2008/layout/VerticalCurvedList"/>
    <dgm:cxn modelId="{4CFFA777-EEEB-42E9-BB42-4EEEF0BCE871}" srcId="{D16C6FEC-4935-49AA-BCC6-F3EB11211456}" destId="{704BD530-2D98-4AE1-BFE0-DC625BA92FAE}" srcOrd="2" destOrd="0" parTransId="{EF198914-3178-42C7-8E6A-9448267FC63E}" sibTransId="{736DB08D-B432-47C0-BF45-BA26C26EE122}"/>
    <dgm:cxn modelId="{1F5BA111-7BA2-42A1-9E62-F725B7B50B73}" type="presOf" srcId="{704BD530-2D98-4AE1-BFE0-DC625BA92FAE}" destId="{DC929C6B-585B-40B9-B8EC-84D63D841FB5}" srcOrd="0" destOrd="0" presId="urn:microsoft.com/office/officeart/2008/layout/VerticalCurvedList"/>
    <dgm:cxn modelId="{105CE574-E88C-4805-A988-C5C783055998}" type="presOf" srcId="{740390BC-358C-4FB8-82BF-F01A6BE34DFC}" destId="{EEA0D690-C6C6-4AA5-AC5E-B03D8FBB0E2E}" srcOrd="0" destOrd="0" presId="urn:microsoft.com/office/officeart/2008/layout/VerticalCurvedList"/>
    <dgm:cxn modelId="{9D59E9EE-F58C-4806-AD82-18329D9F9672}" srcId="{D16C6FEC-4935-49AA-BCC6-F3EB11211456}" destId="{0CCF0684-416F-4C79-A6A0-CC0A4ECF76AF}" srcOrd="1" destOrd="0" parTransId="{D714A8D6-F969-43B2-AA31-F1A1348F155C}" sibTransId="{CE51255D-968D-41C6-ACDB-F3F62877AE35}"/>
    <dgm:cxn modelId="{3BA89E6A-F29F-4704-91A0-4AF2D2213741}" srcId="{D16C6FEC-4935-49AA-BCC6-F3EB11211456}" destId="{9913FA85-62EC-4295-8BB3-1AF9727E3C3F}" srcOrd="0" destOrd="0" parTransId="{88DE6F4C-69AD-4854-9082-C884DA4F494F}" sibTransId="{740390BC-358C-4FB8-82BF-F01A6BE34DFC}"/>
    <dgm:cxn modelId="{F2F39359-DC24-4764-86DF-E10CD7298218}" type="presOf" srcId="{D16C6FEC-4935-49AA-BCC6-F3EB11211456}" destId="{FA14C9D0-369F-43A0-A323-61B08AD381AE}" srcOrd="0" destOrd="0" presId="urn:microsoft.com/office/officeart/2008/layout/VerticalCurvedList"/>
    <dgm:cxn modelId="{EDDF06B5-A640-4B4B-B4DE-73F58DA1CA7F}" type="presParOf" srcId="{FA14C9D0-369F-43A0-A323-61B08AD381AE}" destId="{F308CFD2-38A6-4E71-8D30-64B40EA33193}" srcOrd="0" destOrd="0" presId="urn:microsoft.com/office/officeart/2008/layout/VerticalCurvedList"/>
    <dgm:cxn modelId="{186D376C-7714-4803-98E3-A4D3F47C26EE}" type="presParOf" srcId="{F308CFD2-38A6-4E71-8D30-64B40EA33193}" destId="{29FC075E-C6DE-4DD4-8BEC-9F2921629874}" srcOrd="0" destOrd="0" presId="urn:microsoft.com/office/officeart/2008/layout/VerticalCurvedList"/>
    <dgm:cxn modelId="{F2C7F97B-AC2F-489C-A0D3-87EF3F49FF28}" type="presParOf" srcId="{29FC075E-C6DE-4DD4-8BEC-9F2921629874}" destId="{6444120B-C18D-4707-A014-B53B34FCEB2B}" srcOrd="0" destOrd="0" presId="urn:microsoft.com/office/officeart/2008/layout/VerticalCurvedList"/>
    <dgm:cxn modelId="{FDE964B6-32B3-4F82-8773-DB2F68746CF8}" type="presParOf" srcId="{29FC075E-C6DE-4DD4-8BEC-9F2921629874}" destId="{EEA0D690-C6C6-4AA5-AC5E-B03D8FBB0E2E}" srcOrd="1" destOrd="0" presId="urn:microsoft.com/office/officeart/2008/layout/VerticalCurvedList"/>
    <dgm:cxn modelId="{3D577D2E-393D-43E8-8366-CAEBCB393C66}" type="presParOf" srcId="{29FC075E-C6DE-4DD4-8BEC-9F2921629874}" destId="{AA28A7E6-8115-4B52-9C68-DEFAC5BAD9F5}" srcOrd="2" destOrd="0" presId="urn:microsoft.com/office/officeart/2008/layout/VerticalCurvedList"/>
    <dgm:cxn modelId="{58118ACF-32D4-4DFC-A21D-49089A944134}" type="presParOf" srcId="{29FC075E-C6DE-4DD4-8BEC-9F2921629874}" destId="{A1ED91C5-DF19-47D7-8585-86F714F9FD17}" srcOrd="3" destOrd="0" presId="urn:microsoft.com/office/officeart/2008/layout/VerticalCurvedList"/>
    <dgm:cxn modelId="{CED512C8-0BF6-417C-B2EA-BAD8340A9202}" type="presParOf" srcId="{F308CFD2-38A6-4E71-8D30-64B40EA33193}" destId="{69D691A3-5BCA-41D6-96D4-5C11E6E56899}" srcOrd="1" destOrd="0" presId="urn:microsoft.com/office/officeart/2008/layout/VerticalCurvedList"/>
    <dgm:cxn modelId="{FCC8BC6B-293E-4B98-B61E-0D58D6E4D74E}" type="presParOf" srcId="{F308CFD2-38A6-4E71-8D30-64B40EA33193}" destId="{25858177-CA44-4396-BF7E-18A53A5970BD}" srcOrd="2" destOrd="0" presId="urn:microsoft.com/office/officeart/2008/layout/VerticalCurvedList"/>
    <dgm:cxn modelId="{4640C7B2-8112-416C-BD15-5AC8EDF15D2A}" type="presParOf" srcId="{25858177-CA44-4396-BF7E-18A53A5970BD}" destId="{AC8453EA-E6A2-46B1-AE1D-785AA8DDB349}" srcOrd="0" destOrd="0" presId="urn:microsoft.com/office/officeart/2008/layout/VerticalCurvedList"/>
    <dgm:cxn modelId="{2CBDBBC3-0B25-4A28-887C-C7CD558E90B0}" type="presParOf" srcId="{F308CFD2-38A6-4E71-8D30-64B40EA33193}" destId="{3A1A4421-554F-4316-891E-389D1D752C96}" srcOrd="3" destOrd="0" presId="urn:microsoft.com/office/officeart/2008/layout/VerticalCurvedList"/>
    <dgm:cxn modelId="{08E044FB-B39D-4CB8-AE0E-252AAAE3E744}" type="presParOf" srcId="{F308CFD2-38A6-4E71-8D30-64B40EA33193}" destId="{580BD7CC-158C-4519-B3CD-D98282E7B95B}" srcOrd="4" destOrd="0" presId="urn:microsoft.com/office/officeart/2008/layout/VerticalCurvedList"/>
    <dgm:cxn modelId="{D83B518E-2730-4FDA-B27D-82054B9D62CA}" type="presParOf" srcId="{580BD7CC-158C-4519-B3CD-D98282E7B95B}" destId="{446B5CFD-B067-4E90-8706-33ABC67A94A8}" srcOrd="0" destOrd="0" presId="urn:microsoft.com/office/officeart/2008/layout/VerticalCurvedList"/>
    <dgm:cxn modelId="{73D5AD20-5A24-434F-A651-E43B6D34D445}" type="presParOf" srcId="{F308CFD2-38A6-4E71-8D30-64B40EA33193}" destId="{DC929C6B-585B-40B9-B8EC-84D63D841FB5}" srcOrd="5" destOrd="0" presId="urn:microsoft.com/office/officeart/2008/layout/VerticalCurvedList"/>
    <dgm:cxn modelId="{1FE9A5BE-AB00-41F4-B35A-1E6B7CEA5C57}" type="presParOf" srcId="{F308CFD2-38A6-4E71-8D30-64B40EA33193}" destId="{C3837B0D-BF02-40BC-A3D6-37481D2895B6}" srcOrd="6" destOrd="0" presId="urn:microsoft.com/office/officeart/2008/layout/VerticalCurvedList"/>
    <dgm:cxn modelId="{1C850AC2-12B9-4BB0-90A1-2396F764B74B}" type="presParOf" srcId="{C3837B0D-BF02-40BC-A3D6-37481D2895B6}" destId="{160E1406-7274-49B8-8A77-124D6B3EC5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A98A0-8C5C-47ED-9CE0-506A674D7857}">
      <dsp:nvSpPr>
        <dsp:cNvPr id="0" name=""/>
        <dsp:cNvSpPr/>
      </dsp:nvSpPr>
      <dsp:spPr>
        <a:xfrm>
          <a:off x="3073252" y="0"/>
          <a:ext cx="2026169" cy="2026375"/>
        </a:xfrm>
        <a:prstGeom prst="circularArrow">
          <a:avLst>
            <a:gd name="adj1" fmla="val 10980"/>
            <a:gd name="adj2" fmla="val 1142322"/>
            <a:gd name="adj3" fmla="val 4500000"/>
            <a:gd name="adj4" fmla="val 10800000"/>
            <a:gd name="adj5" fmla="val 125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686EC-A23B-48B3-B3EA-21AE795269FD}">
      <dsp:nvSpPr>
        <dsp:cNvPr id="0" name=""/>
        <dsp:cNvSpPr/>
      </dsp:nvSpPr>
      <dsp:spPr>
        <a:xfrm>
          <a:off x="3520598" y="733493"/>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登入系統</a:t>
          </a:r>
        </a:p>
      </dsp:txBody>
      <dsp:txXfrm>
        <a:off x="3520598" y="733493"/>
        <a:ext cx="1130717" cy="565300"/>
      </dsp:txXfrm>
    </dsp:sp>
    <dsp:sp modelId="{8B5C5A96-2D8A-418E-AA25-45631E7DA967}">
      <dsp:nvSpPr>
        <dsp:cNvPr id="0" name=""/>
        <dsp:cNvSpPr/>
      </dsp:nvSpPr>
      <dsp:spPr>
        <a:xfrm>
          <a:off x="2510364" y="1164454"/>
          <a:ext cx="2026169" cy="2026375"/>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28208-CDA4-4164-95E1-6A019700EE53}">
      <dsp:nvSpPr>
        <dsp:cNvPr id="0" name=""/>
        <dsp:cNvSpPr/>
      </dsp:nvSpPr>
      <dsp:spPr>
        <a:xfrm>
          <a:off x="2955430" y="1900096"/>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預約</a:t>
          </a:r>
          <a:r>
            <a:rPr lang="zh-TW" sz="1400" b="1" kern="1200" dirty="0">
              <a:latin typeface="微軟正黑體" panose="020B0604030504040204" pitchFamily="34" charset="-120"/>
              <a:ea typeface="微軟正黑體" panose="020B0604030504040204" pitchFamily="34" charset="-120"/>
            </a:rPr>
            <a:t>會議</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ct val="90000"/>
            </a:lnSpc>
            <a:spcBef>
              <a:spcPct val="0"/>
            </a:spcBef>
            <a:spcAft>
              <a:spcPct val="35000"/>
            </a:spcAft>
          </a:pPr>
          <a:r>
            <a:rPr lang="en-US" sz="1400" b="1" kern="1200" dirty="0">
              <a:latin typeface="微軟正黑體" panose="020B0604030504040204" pitchFamily="34" charset="-120"/>
              <a:ea typeface="微軟正黑體" panose="020B0604030504040204" pitchFamily="34" charset="-120"/>
            </a:rPr>
            <a:t>(</a:t>
          </a:r>
          <a:r>
            <a:rPr lang="zh-TW" sz="1400" b="1" kern="1200" dirty="0">
              <a:latin typeface="微軟正黑體" panose="020B0604030504040204" pitchFamily="34" charset="-120"/>
              <a:ea typeface="微軟正黑體" panose="020B0604030504040204" pitchFamily="34" charset="-120"/>
            </a:rPr>
            <a:t>預約課程</a:t>
          </a:r>
          <a:r>
            <a:rPr lang="en-US" sz="1400" b="1" kern="1200" dirty="0">
              <a:latin typeface="微軟正黑體" panose="020B0604030504040204" pitchFamily="34" charset="-120"/>
              <a:ea typeface="微軟正黑體" panose="020B0604030504040204" pitchFamily="34" charset="-120"/>
            </a:rPr>
            <a:t>)</a:t>
          </a:r>
          <a:endParaRPr lang="zh-TW" altLang="en-US" sz="1400" b="1" kern="1200" dirty="0">
            <a:latin typeface="微軟正黑體" panose="020B0604030504040204" pitchFamily="34" charset="-120"/>
            <a:ea typeface="微軟正黑體" panose="020B0604030504040204" pitchFamily="34" charset="-120"/>
          </a:endParaRPr>
        </a:p>
      </dsp:txBody>
      <dsp:txXfrm>
        <a:off x="2955430" y="1900096"/>
        <a:ext cx="1130717" cy="565300"/>
      </dsp:txXfrm>
    </dsp:sp>
    <dsp:sp modelId="{5A70E9E9-7DFD-44F4-9DBE-1F6B4ADD59C3}">
      <dsp:nvSpPr>
        <dsp:cNvPr id="0" name=""/>
        <dsp:cNvSpPr/>
      </dsp:nvSpPr>
      <dsp:spPr>
        <a:xfrm>
          <a:off x="3073252" y="2333207"/>
          <a:ext cx="2026169" cy="2026375"/>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40B25-2A5C-4036-B1F4-8FA39271DEEF}">
      <dsp:nvSpPr>
        <dsp:cNvPr id="0" name=""/>
        <dsp:cNvSpPr/>
      </dsp:nvSpPr>
      <dsp:spPr>
        <a:xfrm>
          <a:off x="3520598" y="3066700"/>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通知學生</a:t>
          </a:r>
        </a:p>
      </dsp:txBody>
      <dsp:txXfrm>
        <a:off x="3520598" y="3066700"/>
        <a:ext cx="1130717" cy="565300"/>
      </dsp:txXfrm>
    </dsp:sp>
    <dsp:sp modelId="{1501D430-F440-4563-AF84-49F0CB066BA2}">
      <dsp:nvSpPr>
        <dsp:cNvPr id="0" name=""/>
        <dsp:cNvSpPr/>
      </dsp:nvSpPr>
      <dsp:spPr>
        <a:xfrm>
          <a:off x="2654792" y="3632000"/>
          <a:ext cx="1740734" cy="1741576"/>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1898E-5959-4650-90FD-2162ECFDE161}">
      <dsp:nvSpPr>
        <dsp:cNvPr id="0" name=""/>
        <dsp:cNvSpPr/>
      </dsp:nvSpPr>
      <dsp:spPr>
        <a:xfrm>
          <a:off x="2955430" y="4233303"/>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開始上課</a:t>
          </a:r>
        </a:p>
      </dsp:txBody>
      <dsp:txXfrm>
        <a:off x="2955430" y="4233303"/>
        <a:ext cx="1130717" cy="565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A98A0-8C5C-47ED-9CE0-506A674D7857}">
      <dsp:nvSpPr>
        <dsp:cNvPr id="0" name=""/>
        <dsp:cNvSpPr/>
      </dsp:nvSpPr>
      <dsp:spPr>
        <a:xfrm>
          <a:off x="3073252" y="0"/>
          <a:ext cx="2026169" cy="2026375"/>
        </a:xfrm>
        <a:prstGeom prst="circularArrow">
          <a:avLst>
            <a:gd name="adj1" fmla="val 10980"/>
            <a:gd name="adj2" fmla="val 1142322"/>
            <a:gd name="adj3" fmla="val 4500000"/>
            <a:gd name="adj4" fmla="val 10800000"/>
            <a:gd name="adj5" fmla="val 125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686EC-A23B-48B3-B3EA-21AE795269FD}">
      <dsp:nvSpPr>
        <dsp:cNvPr id="0" name=""/>
        <dsp:cNvSpPr/>
      </dsp:nvSpPr>
      <dsp:spPr>
        <a:xfrm>
          <a:off x="3520598" y="733493"/>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註冊帳號</a:t>
          </a:r>
        </a:p>
      </dsp:txBody>
      <dsp:txXfrm>
        <a:off x="3520598" y="733493"/>
        <a:ext cx="1130717" cy="565300"/>
      </dsp:txXfrm>
    </dsp:sp>
    <dsp:sp modelId="{8B5C5A96-2D8A-418E-AA25-45631E7DA967}">
      <dsp:nvSpPr>
        <dsp:cNvPr id="0" name=""/>
        <dsp:cNvSpPr/>
      </dsp:nvSpPr>
      <dsp:spPr>
        <a:xfrm>
          <a:off x="2510364" y="1164454"/>
          <a:ext cx="2026169" cy="2026375"/>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D28208-CDA4-4164-95E1-6A019700EE53}">
      <dsp:nvSpPr>
        <dsp:cNvPr id="0" name=""/>
        <dsp:cNvSpPr/>
      </dsp:nvSpPr>
      <dsp:spPr>
        <a:xfrm>
          <a:off x="2955430" y="1900096"/>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預約</a:t>
          </a:r>
          <a:r>
            <a:rPr lang="zh-TW" sz="1400" b="1" kern="1200" dirty="0">
              <a:latin typeface="微軟正黑體" panose="020B0604030504040204" pitchFamily="34" charset="-120"/>
              <a:ea typeface="微軟正黑體" panose="020B0604030504040204" pitchFamily="34" charset="-120"/>
            </a:rPr>
            <a:t>會議</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ct val="90000"/>
            </a:lnSpc>
            <a:spcBef>
              <a:spcPct val="0"/>
            </a:spcBef>
            <a:spcAft>
              <a:spcPct val="35000"/>
            </a:spcAft>
          </a:pPr>
          <a:r>
            <a:rPr lang="en-US" sz="1400" b="1" kern="1200" dirty="0">
              <a:latin typeface="微軟正黑體" panose="020B0604030504040204" pitchFamily="34" charset="-120"/>
              <a:ea typeface="微軟正黑體" panose="020B0604030504040204" pitchFamily="34" charset="-120"/>
            </a:rPr>
            <a:t>(</a:t>
          </a:r>
          <a:r>
            <a:rPr lang="zh-TW" sz="1400" b="1" kern="1200" dirty="0">
              <a:latin typeface="微軟正黑體" panose="020B0604030504040204" pitchFamily="34" charset="-120"/>
              <a:ea typeface="微軟正黑體" panose="020B0604030504040204" pitchFamily="34" charset="-120"/>
            </a:rPr>
            <a:t>預約課程</a:t>
          </a:r>
          <a:r>
            <a:rPr lang="en-US" sz="1400" b="1" kern="1200" dirty="0">
              <a:latin typeface="微軟正黑體" panose="020B0604030504040204" pitchFamily="34" charset="-120"/>
              <a:ea typeface="微軟正黑體" panose="020B0604030504040204" pitchFamily="34" charset="-120"/>
            </a:rPr>
            <a:t>)</a:t>
          </a:r>
          <a:endParaRPr lang="zh-TW" altLang="en-US" sz="1400" b="1" kern="1200" dirty="0">
            <a:latin typeface="微軟正黑體" panose="020B0604030504040204" pitchFamily="34" charset="-120"/>
            <a:ea typeface="微軟正黑體" panose="020B0604030504040204" pitchFamily="34" charset="-120"/>
          </a:endParaRPr>
        </a:p>
      </dsp:txBody>
      <dsp:txXfrm>
        <a:off x="2955430" y="1900096"/>
        <a:ext cx="1130717" cy="565300"/>
      </dsp:txXfrm>
    </dsp:sp>
    <dsp:sp modelId="{5A70E9E9-7DFD-44F4-9DBE-1F6B4ADD59C3}">
      <dsp:nvSpPr>
        <dsp:cNvPr id="0" name=""/>
        <dsp:cNvSpPr/>
      </dsp:nvSpPr>
      <dsp:spPr>
        <a:xfrm>
          <a:off x="3073252" y="2333207"/>
          <a:ext cx="2026169" cy="2026375"/>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40B25-2A5C-4036-B1F4-8FA39271DEEF}">
      <dsp:nvSpPr>
        <dsp:cNvPr id="0" name=""/>
        <dsp:cNvSpPr/>
      </dsp:nvSpPr>
      <dsp:spPr>
        <a:xfrm>
          <a:off x="3520598" y="3066700"/>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通知學生</a:t>
          </a:r>
        </a:p>
      </dsp:txBody>
      <dsp:txXfrm>
        <a:off x="3520598" y="3066700"/>
        <a:ext cx="1130717" cy="565300"/>
      </dsp:txXfrm>
    </dsp:sp>
    <dsp:sp modelId="{1501D430-F440-4563-AF84-49F0CB066BA2}">
      <dsp:nvSpPr>
        <dsp:cNvPr id="0" name=""/>
        <dsp:cNvSpPr/>
      </dsp:nvSpPr>
      <dsp:spPr>
        <a:xfrm>
          <a:off x="2654792" y="3632000"/>
          <a:ext cx="1740734" cy="1741576"/>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1898E-5959-4650-90FD-2162ECFDE161}">
      <dsp:nvSpPr>
        <dsp:cNvPr id="0" name=""/>
        <dsp:cNvSpPr/>
      </dsp:nvSpPr>
      <dsp:spPr>
        <a:xfrm>
          <a:off x="2955430" y="4233303"/>
          <a:ext cx="1130717" cy="5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開始上課</a:t>
          </a:r>
        </a:p>
      </dsp:txBody>
      <dsp:txXfrm>
        <a:off x="2955430" y="4233303"/>
        <a:ext cx="1130717" cy="565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0D690-C6C6-4AA5-AC5E-B03D8FBB0E2E}">
      <dsp:nvSpPr>
        <dsp:cNvPr id="0" name=""/>
        <dsp:cNvSpPr/>
      </dsp:nvSpPr>
      <dsp:spPr>
        <a:xfrm>
          <a:off x="-6446942" y="-986414"/>
          <a:ext cx="7676398" cy="7676398"/>
        </a:xfrm>
        <a:prstGeom prst="blockArc">
          <a:avLst>
            <a:gd name="adj1" fmla="val 18900000"/>
            <a:gd name="adj2" fmla="val 2700000"/>
            <a:gd name="adj3" fmla="val 281"/>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D691A3-5BCA-41D6-96D4-5C11E6E56899}">
      <dsp:nvSpPr>
        <dsp:cNvPr id="0" name=""/>
        <dsp:cNvSpPr/>
      </dsp:nvSpPr>
      <dsp:spPr>
        <a:xfrm>
          <a:off x="791655" y="570357"/>
          <a:ext cx="10026235" cy="11407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sz="3600" b="1" kern="1200">
              <a:solidFill>
                <a:schemeClr val="tx1"/>
              </a:solidFill>
              <a:latin typeface="微軟正黑體" panose="020B0604030504040204" pitchFamily="34" charset="-120"/>
              <a:ea typeface="微軟正黑體" panose="020B0604030504040204" pitchFamily="34" charset="-120"/>
            </a:rPr>
            <a:t>安裝</a:t>
          </a:r>
          <a:r>
            <a:rPr lang="zh-TW" altLang="en-US" sz="3600" b="1" kern="1200">
              <a:solidFill>
                <a:schemeClr val="tx1"/>
              </a:solidFill>
              <a:latin typeface="微軟正黑體" panose="020B0604030504040204" pitchFamily="34" charset="-120"/>
              <a:ea typeface="微軟正黑體" panose="020B0604030504040204" pitchFamily="34" charset="-120"/>
            </a:rPr>
            <a:t>並</a:t>
          </a:r>
          <a:r>
            <a:rPr lang="zh-TW" sz="3600" b="1" kern="1200">
              <a:solidFill>
                <a:schemeClr val="tx1"/>
              </a:solidFill>
              <a:latin typeface="微軟正黑體" panose="020B0604030504040204" pitchFamily="34" charset="-120"/>
              <a:ea typeface="微軟正黑體" panose="020B0604030504040204" pitchFamily="34" charset="-120"/>
            </a:rPr>
            <a:t>執行</a:t>
          </a:r>
          <a:r>
            <a:rPr lang="en-US" sz="3600" b="1" kern="1200">
              <a:solidFill>
                <a:schemeClr val="tx1"/>
              </a:solidFill>
              <a:latin typeface="微軟正黑體" panose="020B0604030504040204" pitchFamily="34" charset="-120"/>
              <a:ea typeface="微軟正黑體" panose="020B0604030504040204" pitchFamily="34" charset="-120"/>
            </a:rPr>
            <a:t>ZOOM</a:t>
          </a:r>
          <a:r>
            <a:rPr lang="zh-TW" sz="3600" b="1" kern="1200">
              <a:solidFill>
                <a:schemeClr val="tx1"/>
              </a:solidFill>
              <a:latin typeface="微軟正黑體" panose="020B0604030504040204" pitchFamily="34" charset="-120"/>
              <a:ea typeface="微軟正黑體" panose="020B0604030504040204" pitchFamily="34" charset="-120"/>
            </a:rPr>
            <a:t>視訊會議軟體</a:t>
          </a:r>
          <a:endParaRPr lang="zh-TW" sz="3600" b="1" kern="1200" dirty="0">
            <a:solidFill>
              <a:schemeClr val="tx1"/>
            </a:solidFill>
            <a:latin typeface="微軟正黑體" panose="020B0604030504040204" pitchFamily="34" charset="-120"/>
            <a:ea typeface="微軟正黑體" panose="020B0604030504040204" pitchFamily="34" charset="-120"/>
          </a:endParaRPr>
        </a:p>
      </dsp:txBody>
      <dsp:txXfrm>
        <a:off x="791655" y="570357"/>
        <a:ext cx="10026235" cy="1140714"/>
      </dsp:txXfrm>
    </dsp:sp>
    <dsp:sp modelId="{AC8453EA-E6A2-46B1-AE1D-785AA8DDB349}">
      <dsp:nvSpPr>
        <dsp:cNvPr id="0" name=""/>
        <dsp:cNvSpPr/>
      </dsp:nvSpPr>
      <dsp:spPr>
        <a:xfrm>
          <a:off x="78709" y="427767"/>
          <a:ext cx="1425892" cy="1425892"/>
        </a:xfrm>
        <a:prstGeom prst="ellipse">
          <a:avLst/>
        </a:prstGeom>
        <a:solidFill>
          <a:schemeClr val="accent3">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A1A4421-554F-4316-891E-389D1D752C96}">
      <dsp:nvSpPr>
        <dsp:cNvPr id="0" name=""/>
        <dsp:cNvSpPr/>
      </dsp:nvSpPr>
      <dsp:spPr>
        <a:xfrm>
          <a:off x="1206305" y="2281428"/>
          <a:ext cx="9611585" cy="1140714"/>
        </a:xfrm>
        <a:prstGeom prst="rect">
          <a:avLst/>
        </a:prstGeom>
        <a:gradFill rotWithShape="0">
          <a:gsLst>
            <a:gs pos="0">
              <a:schemeClr val="accent3">
                <a:hueOff val="5625132"/>
                <a:satOff val="-8440"/>
                <a:lumOff val="-1373"/>
                <a:alphaOff val="0"/>
                <a:satMod val="103000"/>
                <a:lumMod val="102000"/>
                <a:tint val="94000"/>
              </a:schemeClr>
            </a:gs>
            <a:gs pos="50000">
              <a:schemeClr val="accent3">
                <a:hueOff val="5625132"/>
                <a:satOff val="-8440"/>
                <a:lumOff val="-1373"/>
                <a:alphaOff val="0"/>
                <a:satMod val="110000"/>
                <a:lumMod val="100000"/>
                <a:shade val="100000"/>
              </a:schemeClr>
            </a:gs>
            <a:gs pos="100000">
              <a:schemeClr val="accent3">
                <a:hueOff val="5625132"/>
                <a:satOff val="-8440"/>
                <a:lumOff val="-13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altLang="en-US" sz="3600" b="1" kern="1200">
              <a:solidFill>
                <a:schemeClr val="tx1"/>
              </a:solidFill>
              <a:latin typeface="微軟正黑體" panose="020B0604030504040204" pitchFamily="34" charset="-120"/>
              <a:ea typeface="微軟正黑體" panose="020B0604030504040204" pitchFamily="34" charset="-120"/>
            </a:rPr>
            <a:t>利用教育部</a:t>
          </a:r>
          <a:r>
            <a:rPr lang="zh-TW" sz="3600" b="1" kern="1200">
              <a:solidFill>
                <a:schemeClr val="tx1"/>
              </a:solidFill>
              <a:latin typeface="微軟正黑體" panose="020B0604030504040204" pitchFamily="34" charset="-120"/>
              <a:ea typeface="微軟正黑體" panose="020B0604030504040204" pitchFamily="34" charset="-120"/>
            </a:rPr>
            <a:t>「因材網」</a:t>
          </a:r>
          <a:r>
            <a:rPr lang="en-US" altLang="zh-TW" sz="3600" b="1" kern="1200">
              <a:solidFill>
                <a:schemeClr val="tx1"/>
              </a:solidFill>
              <a:latin typeface="微軟正黑體" panose="020B0604030504040204" pitchFamily="34" charset="-120"/>
              <a:ea typeface="微軟正黑體" panose="020B0604030504040204" pitchFamily="34" charset="-120"/>
            </a:rPr>
            <a:t>~</a:t>
          </a:r>
          <a:r>
            <a:rPr lang="zh-TW" altLang="en-US" sz="3600" b="1" kern="1200">
              <a:solidFill>
                <a:schemeClr val="tx1"/>
              </a:solidFill>
              <a:latin typeface="微軟正黑體" panose="020B0604030504040204" pitchFamily="34" charset="-120"/>
              <a:ea typeface="微軟正黑體" panose="020B0604030504040204" pitchFamily="34" charset="-120"/>
            </a:rPr>
            <a:t>以數學領域</a:t>
          </a:r>
          <a:r>
            <a:rPr lang="zh-TW" sz="3600" b="1" kern="1200">
              <a:solidFill>
                <a:schemeClr val="tx1"/>
              </a:solidFill>
              <a:latin typeface="微軟正黑體" panose="020B0604030504040204" pitchFamily="34" charset="-120"/>
              <a:ea typeface="微軟正黑體" panose="020B0604030504040204" pitchFamily="34" charset="-120"/>
            </a:rPr>
            <a:t>為例</a:t>
          </a:r>
          <a:endParaRPr lang="zh-TW" sz="3600" b="1" kern="1200" dirty="0">
            <a:solidFill>
              <a:schemeClr val="tx1"/>
            </a:solidFill>
            <a:latin typeface="微軟正黑體" panose="020B0604030504040204" pitchFamily="34" charset="-120"/>
            <a:ea typeface="微軟正黑體" panose="020B0604030504040204" pitchFamily="34" charset="-120"/>
          </a:endParaRPr>
        </a:p>
      </dsp:txBody>
      <dsp:txXfrm>
        <a:off x="1206305" y="2281428"/>
        <a:ext cx="9611585" cy="1140714"/>
      </dsp:txXfrm>
    </dsp:sp>
    <dsp:sp modelId="{446B5CFD-B067-4E90-8706-33ABC67A94A8}">
      <dsp:nvSpPr>
        <dsp:cNvPr id="0" name=""/>
        <dsp:cNvSpPr/>
      </dsp:nvSpPr>
      <dsp:spPr>
        <a:xfrm>
          <a:off x="493358" y="2138838"/>
          <a:ext cx="1425892" cy="1425892"/>
        </a:xfrm>
        <a:prstGeom prst="ellipse">
          <a:avLst/>
        </a:prstGeom>
        <a:solidFill>
          <a:schemeClr val="accent5">
            <a:lumMod val="40000"/>
            <a:lumOff val="60000"/>
          </a:schemeClr>
        </a:solidFill>
        <a:ln w="6350" cap="flat" cmpd="sng" algn="ctr">
          <a:solidFill>
            <a:schemeClr val="accent3">
              <a:hueOff val="5625132"/>
              <a:satOff val="-8440"/>
              <a:lumOff val="-1373"/>
              <a:alphaOff val="0"/>
            </a:schemeClr>
          </a:solidFill>
          <a:prstDash val="solid"/>
          <a:miter lim="800000"/>
        </a:ln>
        <a:effectLst/>
      </dsp:spPr>
      <dsp:style>
        <a:lnRef idx="1">
          <a:scrgbClr r="0" g="0" b="0"/>
        </a:lnRef>
        <a:fillRef idx="1">
          <a:scrgbClr r="0" g="0" b="0"/>
        </a:fillRef>
        <a:effectRef idx="0">
          <a:scrgbClr r="0" g="0" b="0"/>
        </a:effectRef>
        <a:fontRef idx="minor"/>
      </dsp:style>
    </dsp:sp>
    <dsp:sp modelId="{DC929C6B-585B-40B9-B8EC-84D63D841FB5}">
      <dsp:nvSpPr>
        <dsp:cNvPr id="0" name=""/>
        <dsp:cNvSpPr/>
      </dsp:nvSpPr>
      <dsp:spPr>
        <a:xfrm>
          <a:off x="791655" y="3992499"/>
          <a:ext cx="10026235" cy="1140714"/>
        </a:xfrm>
        <a:prstGeom prst="rect">
          <a:avLst/>
        </a:prstGeom>
        <a:gradFill rotWithShape="0">
          <a:gsLst>
            <a:gs pos="0">
              <a:schemeClr val="accent3">
                <a:hueOff val="11250264"/>
                <a:satOff val="-16880"/>
                <a:lumOff val="-2745"/>
                <a:alphaOff val="0"/>
                <a:satMod val="103000"/>
                <a:lumMod val="102000"/>
                <a:tint val="94000"/>
              </a:schemeClr>
            </a:gs>
            <a:gs pos="50000">
              <a:schemeClr val="accent3">
                <a:hueOff val="11250264"/>
                <a:satOff val="-16880"/>
                <a:lumOff val="-2745"/>
                <a:alphaOff val="0"/>
                <a:satMod val="110000"/>
                <a:lumMod val="100000"/>
                <a:shade val="100000"/>
              </a:schemeClr>
            </a:gs>
            <a:gs pos="100000">
              <a:schemeClr val="accent3">
                <a:hueOff val="11250264"/>
                <a:satOff val="-16880"/>
                <a:lumOff val="-274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sz="3600" b="1" kern="1200">
              <a:solidFill>
                <a:schemeClr val="tx1"/>
              </a:solidFill>
              <a:latin typeface="微軟正黑體" panose="020B0604030504040204" pitchFamily="34" charset="-120"/>
              <a:ea typeface="微軟正黑體" panose="020B0604030504040204" pitchFamily="34" charset="-120"/>
            </a:rPr>
            <a:t>搜尋線上教學資源</a:t>
          </a:r>
          <a:r>
            <a:rPr lang="en-US" altLang="zh-TW" sz="3600" b="1" kern="1200">
              <a:solidFill>
                <a:schemeClr val="tx1"/>
              </a:solidFill>
              <a:latin typeface="微軟正黑體" panose="020B0604030504040204" pitchFamily="34" charset="-120"/>
              <a:ea typeface="微軟正黑體" panose="020B0604030504040204" pitchFamily="34" charset="-120"/>
            </a:rPr>
            <a:t>~</a:t>
          </a:r>
          <a:r>
            <a:rPr lang="zh-TW" altLang="en-US" sz="3600" b="1" kern="1200">
              <a:solidFill>
                <a:schemeClr val="tx1"/>
              </a:solidFill>
              <a:latin typeface="微軟正黑體" panose="020B0604030504040204" pitchFamily="34" charset="-120"/>
              <a:ea typeface="微軟正黑體" panose="020B0604030504040204" pitchFamily="34" charset="-120"/>
            </a:rPr>
            <a:t>以語文領域為例</a:t>
          </a:r>
          <a:endParaRPr lang="zh-TW" altLang="en-US" sz="3600" b="1" kern="1200" dirty="0">
            <a:solidFill>
              <a:schemeClr val="tx1"/>
            </a:solidFill>
            <a:latin typeface="微軟正黑體" panose="020B0604030504040204" pitchFamily="34" charset="-120"/>
            <a:ea typeface="微軟正黑體" panose="020B0604030504040204" pitchFamily="34" charset="-120"/>
          </a:endParaRPr>
        </a:p>
      </dsp:txBody>
      <dsp:txXfrm>
        <a:off x="791655" y="3992499"/>
        <a:ext cx="10026235" cy="1140714"/>
      </dsp:txXfrm>
    </dsp:sp>
    <dsp:sp modelId="{160E1406-7274-49B8-8A77-124D6B3EC53A}">
      <dsp:nvSpPr>
        <dsp:cNvPr id="0" name=""/>
        <dsp:cNvSpPr/>
      </dsp:nvSpPr>
      <dsp:spPr>
        <a:xfrm>
          <a:off x="78709" y="3849909"/>
          <a:ext cx="1425892" cy="1425892"/>
        </a:xfrm>
        <a:prstGeom prst="ellipse">
          <a:avLst/>
        </a:prstGeom>
        <a:solidFill>
          <a:schemeClr val="accent4">
            <a:lumMod val="20000"/>
            <a:lumOff val="80000"/>
          </a:schemeClr>
        </a:solidFill>
        <a:ln w="6350" cap="flat" cmpd="sng" algn="ctr">
          <a:solidFill>
            <a:schemeClr val="accent3">
              <a:hueOff val="11250264"/>
              <a:satOff val="-16880"/>
              <a:lumOff val="-2745"/>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0D690-C6C6-4AA5-AC5E-B03D8FBB0E2E}">
      <dsp:nvSpPr>
        <dsp:cNvPr id="0" name=""/>
        <dsp:cNvSpPr/>
      </dsp:nvSpPr>
      <dsp:spPr>
        <a:xfrm>
          <a:off x="-6446942" y="-986414"/>
          <a:ext cx="7676398" cy="7676398"/>
        </a:xfrm>
        <a:prstGeom prst="blockArc">
          <a:avLst>
            <a:gd name="adj1" fmla="val 18900000"/>
            <a:gd name="adj2" fmla="val 2700000"/>
            <a:gd name="adj3" fmla="val 281"/>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D691A3-5BCA-41D6-96D4-5C11E6E56899}">
      <dsp:nvSpPr>
        <dsp:cNvPr id="0" name=""/>
        <dsp:cNvSpPr/>
      </dsp:nvSpPr>
      <dsp:spPr>
        <a:xfrm>
          <a:off x="791655" y="570357"/>
          <a:ext cx="10026235" cy="11407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altLang="en-US" sz="3600" b="1" kern="1200" smtClean="0">
              <a:solidFill>
                <a:schemeClr val="tx1"/>
              </a:solidFill>
              <a:latin typeface="微軟正黑體" panose="020B0604030504040204" pitchFamily="34" charset="-120"/>
              <a:ea typeface="微軟正黑體" panose="020B0604030504040204" pitchFamily="34" charset="-120"/>
            </a:rPr>
            <a:t>執行</a:t>
          </a:r>
          <a:r>
            <a:rPr lang="en-US" sz="3600" b="1" kern="1200" smtClean="0">
              <a:solidFill>
                <a:schemeClr val="tx1"/>
              </a:solidFill>
              <a:latin typeface="微軟正黑體" panose="020B0604030504040204" pitchFamily="34" charset="-120"/>
              <a:ea typeface="微軟正黑體" panose="020B0604030504040204" pitchFamily="34" charset="-120"/>
            </a:rPr>
            <a:t>Meet</a:t>
          </a:r>
          <a:r>
            <a:rPr lang="zh-TW" sz="3600" b="1" kern="1200" dirty="0" smtClean="0">
              <a:solidFill>
                <a:schemeClr val="tx1"/>
              </a:solidFill>
              <a:latin typeface="微軟正黑體" panose="020B0604030504040204" pitchFamily="34" charset="-120"/>
              <a:ea typeface="微軟正黑體" panose="020B0604030504040204" pitchFamily="34" charset="-120"/>
            </a:rPr>
            <a:t>視訊會議</a:t>
          </a:r>
          <a:endParaRPr lang="zh-TW" sz="3600" b="1" kern="1200" dirty="0">
            <a:solidFill>
              <a:schemeClr val="tx1"/>
            </a:solidFill>
            <a:latin typeface="微軟正黑體" panose="020B0604030504040204" pitchFamily="34" charset="-120"/>
            <a:ea typeface="微軟正黑體" panose="020B0604030504040204" pitchFamily="34" charset="-120"/>
          </a:endParaRPr>
        </a:p>
      </dsp:txBody>
      <dsp:txXfrm>
        <a:off x="791655" y="570357"/>
        <a:ext cx="10026235" cy="1140714"/>
      </dsp:txXfrm>
    </dsp:sp>
    <dsp:sp modelId="{AC8453EA-E6A2-46B1-AE1D-785AA8DDB349}">
      <dsp:nvSpPr>
        <dsp:cNvPr id="0" name=""/>
        <dsp:cNvSpPr/>
      </dsp:nvSpPr>
      <dsp:spPr>
        <a:xfrm>
          <a:off x="78709" y="427767"/>
          <a:ext cx="1425892" cy="1425892"/>
        </a:xfrm>
        <a:prstGeom prst="ellipse">
          <a:avLst/>
        </a:prstGeom>
        <a:solidFill>
          <a:schemeClr val="accent3">
            <a:lumMod val="60000"/>
            <a:lumOff val="40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A1A4421-554F-4316-891E-389D1D752C96}">
      <dsp:nvSpPr>
        <dsp:cNvPr id="0" name=""/>
        <dsp:cNvSpPr/>
      </dsp:nvSpPr>
      <dsp:spPr>
        <a:xfrm>
          <a:off x="1206305" y="2281428"/>
          <a:ext cx="9611585" cy="1140714"/>
        </a:xfrm>
        <a:prstGeom prst="rect">
          <a:avLst/>
        </a:prstGeom>
        <a:gradFill rotWithShape="0">
          <a:gsLst>
            <a:gs pos="0">
              <a:schemeClr val="accent3">
                <a:hueOff val="5625132"/>
                <a:satOff val="-8440"/>
                <a:lumOff val="-1373"/>
                <a:alphaOff val="0"/>
                <a:satMod val="103000"/>
                <a:lumMod val="102000"/>
                <a:tint val="94000"/>
              </a:schemeClr>
            </a:gs>
            <a:gs pos="50000">
              <a:schemeClr val="accent3">
                <a:hueOff val="5625132"/>
                <a:satOff val="-8440"/>
                <a:lumOff val="-1373"/>
                <a:alphaOff val="0"/>
                <a:satMod val="110000"/>
                <a:lumMod val="100000"/>
                <a:shade val="100000"/>
              </a:schemeClr>
            </a:gs>
            <a:gs pos="100000">
              <a:schemeClr val="accent3">
                <a:hueOff val="5625132"/>
                <a:satOff val="-8440"/>
                <a:lumOff val="-13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altLang="en-US" sz="3600" b="1" kern="1200">
              <a:solidFill>
                <a:schemeClr val="tx1"/>
              </a:solidFill>
              <a:latin typeface="微軟正黑體" panose="020B0604030504040204" pitchFamily="34" charset="-120"/>
              <a:ea typeface="微軟正黑體" panose="020B0604030504040204" pitchFamily="34" charset="-120"/>
            </a:rPr>
            <a:t>利用教育部</a:t>
          </a:r>
          <a:r>
            <a:rPr lang="zh-TW" sz="3600" b="1" kern="1200">
              <a:solidFill>
                <a:schemeClr val="tx1"/>
              </a:solidFill>
              <a:latin typeface="微軟正黑體" panose="020B0604030504040204" pitchFamily="34" charset="-120"/>
              <a:ea typeface="微軟正黑體" panose="020B0604030504040204" pitchFamily="34" charset="-120"/>
            </a:rPr>
            <a:t>「因材網」</a:t>
          </a:r>
          <a:r>
            <a:rPr lang="en-US" altLang="zh-TW" sz="3600" b="1" kern="1200">
              <a:solidFill>
                <a:schemeClr val="tx1"/>
              </a:solidFill>
              <a:latin typeface="微軟正黑體" panose="020B0604030504040204" pitchFamily="34" charset="-120"/>
              <a:ea typeface="微軟正黑體" panose="020B0604030504040204" pitchFamily="34" charset="-120"/>
            </a:rPr>
            <a:t>~</a:t>
          </a:r>
          <a:r>
            <a:rPr lang="zh-TW" altLang="en-US" sz="3600" b="1" kern="1200">
              <a:solidFill>
                <a:schemeClr val="tx1"/>
              </a:solidFill>
              <a:latin typeface="微軟正黑體" panose="020B0604030504040204" pitchFamily="34" charset="-120"/>
              <a:ea typeface="微軟正黑體" panose="020B0604030504040204" pitchFamily="34" charset="-120"/>
            </a:rPr>
            <a:t>以數學領域</a:t>
          </a:r>
          <a:r>
            <a:rPr lang="zh-TW" sz="3600" b="1" kern="1200">
              <a:solidFill>
                <a:schemeClr val="tx1"/>
              </a:solidFill>
              <a:latin typeface="微軟正黑體" panose="020B0604030504040204" pitchFamily="34" charset="-120"/>
              <a:ea typeface="微軟正黑體" panose="020B0604030504040204" pitchFamily="34" charset="-120"/>
            </a:rPr>
            <a:t>為例</a:t>
          </a:r>
          <a:endParaRPr lang="zh-TW" sz="3600" b="1" kern="1200" dirty="0">
            <a:solidFill>
              <a:schemeClr val="tx1"/>
            </a:solidFill>
            <a:latin typeface="微軟正黑體" panose="020B0604030504040204" pitchFamily="34" charset="-120"/>
            <a:ea typeface="微軟正黑體" panose="020B0604030504040204" pitchFamily="34" charset="-120"/>
          </a:endParaRPr>
        </a:p>
      </dsp:txBody>
      <dsp:txXfrm>
        <a:off x="1206305" y="2281428"/>
        <a:ext cx="9611585" cy="1140714"/>
      </dsp:txXfrm>
    </dsp:sp>
    <dsp:sp modelId="{446B5CFD-B067-4E90-8706-33ABC67A94A8}">
      <dsp:nvSpPr>
        <dsp:cNvPr id="0" name=""/>
        <dsp:cNvSpPr/>
      </dsp:nvSpPr>
      <dsp:spPr>
        <a:xfrm>
          <a:off x="493358" y="2138838"/>
          <a:ext cx="1425892" cy="1425892"/>
        </a:xfrm>
        <a:prstGeom prst="ellipse">
          <a:avLst/>
        </a:prstGeom>
        <a:solidFill>
          <a:schemeClr val="accent5">
            <a:lumMod val="40000"/>
            <a:lumOff val="60000"/>
          </a:schemeClr>
        </a:solidFill>
        <a:ln w="6350" cap="flat" cmpd="sng" algn="ctr">
          <a:solidFill>
            <a:schemeClr val="accent3">
              <a:hueOff val="5625132"/>
              <a:satOff val="-8440"/>
              <a:lumOff val="-1373"/>
              <a:alphaOff val="0"/>
            </a:schemeClr>
          </a:solidFill>
          <a:prstDash val="solid"/>
          <a:miter lim="800000"/>
        </a:ln>
        <a:effectLst/>
      </dsp:spPr>
      <dsp:style>
        <a:lnRef idx="1">
          <a:scrgbClr r="0" g="0" b="0"/>
        </a:lnRef>
        <a:fillRef idx="1">
          <a:scrgbClr r="0" g="0" b="0"/>
        </a:fillRef>
        <a:effectRef idx="0">
          <a:scrgbClr r="0" g="0" b="0"/>
        </a:effectRef>
        <a:fontRef idx="minor"/>
      </dsp:style>
    </dsp:sp>
    <dsp:sp modelId="{DC929C6B-585B-40B9-B8EC-84D63D841FB5}">
      <dsp:nvSpPr>
        <dsp:cNvPr id="0" name=""/>
        <dsp:cNvSpPr/>
      </dsp:nvSpPr>
      <dsp:spPr>
        <a:xfrm>
          <a:off x="791655" y="3992499"/>
          <a:ext cx="10026235" cy="1140714"/>
        </a:xfrm>
        <a:prstGeom prst="rect">
          <a:avLst/>
        </a:prstGeom>
        <a:gradFill rotWithShape="0">
          <a:gsLst>
            <a:gs pos="0">
              <a:schemeClr val="accent3">
                <a:hueOff val="11250264"/>
                <a:satOff val="-16880"/>
                <a:lumOff val="-2745"/>
                <a:alphaOff val="0"/>
                <a:satMod val="103000"/>
                <a:lumMod val="102000"/>
                <a:tint val="94000"/>
              </a:schemeClr>
            </a:gs>
            <a:gs pos="50000">
              <a:schemeClr val="accent3">
                <a:hueOff val="11250264"/>
                <a:satOff val="-16880"/>
                <a:lumOff val="-2745"/>
                <a:alphaOff val="0"/>
                <a:satMod val="110000"/>
                <a:lumMod val="100000"/>
                <a:shade val="100000"/>
              </a:schemeClr>
            </a:gs>
            <a:gs pos="100000">
              <a:schemeClr val="accent3">
                <a:hueOff val="11250264"/>
                <a:satOff val="-16880"/>
                <a:lumOff val="-274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5442" tIns="91440" rIns="91440" bIns="91440" numCol="1" spcCol="1270" anchor="ctr" anchorCtr="0">
          <a:noAutofit/>
        </a:bodyPr>
        <a:lstStyle/>
        <a:p>
          <a:pPr lvl="0" algn="l" defTabSz="1600200" rtl="0">
            <a:lnSpc>
              <a:spcPct val="90000"/>
            </a:lnSpc>
            <a:spcBef>
              <a:spcPct val="0"/>
            </a:spcBef>
            <a:spcAft>
              <a:spcPct val="35000"/>
            </a:spcAft>
          </a:pPr>
          <a:r>
            <a:rPr lang="zh-TW" sz="3600" b="1" kern="1200">
              <a:solidFill>
                <a:schemeClr val="tx1"/>
              </a:solidFill>
              <a:latin typeface="微軟正黑體" panose="020B0604030504040204" pitchFamily="34" charset="-120"/>
              <a:ea typeface="微軟正黑體" panose="020B0604030504040204" pitchFamily="34" charset="-120"/>
            </a:rPr>
            <a:t>搜尋線上教學資源</a:t>
          </a:r>
          <a:r>
            <a:rPr lang="en-US" altLang="zh-TW" sz="3600" b="1" kern="1200">
              <a:solidFill>
                <a:schemeClr val="tx1"/>
              </a:solidFill>
              <a:latin typeface="微軟正黑體" panose="020B0604030504040204" pitchFamily="34" charset="-120"/>
              <a:ea typeface="微軟正黑體" panose="020B0604030504040204" pitchFamily="34" charset="-120"/>
            </a:rPr>
            <a:t>~</a:t>
          </a:r>
          <a:r>
            <a:rPr lang="zh-TW" altLang="en-US" sz="3600" b="1" kern="1200">
              <a:solidFill>
                <a:schemeClr val="tx1"/>
              </a:solidFill>
              <a:latin typeface="微軟正黑體" panose="020B0604030504040204" pitchFamily="34" charset="-120"/>
              <a:ea typeface="微軟正黑體" panose="020B0604030504040204" pitchFamily="34" charset="-120"/>
            </a:rPr>
            <a:t>以語文領域為例</a:t>
          </a:r>
          <a:endParaRPr lang="zh-TW" altLang="en-US" sz="3600" b="1" kern="1200" dirty="0">
            <a:solidFill>
              <a:schemeClr val="tx1"/>
            </a:solidFill>
            <a:latin typeface="微軟正黑體" panose="020B0604030504040204" pitchFamily="34" charset="-120"/>
            <a:ea typeface="微軟正黑體" panose="020B0604030504040204" pitchFamily="34" charset="-120"/>
          </a:endParaRPr>
        </a:p>
      </dsp:txBody>
      <dsp:txXfrm>
        <a:off x="791655" y="3992499"/>
        <a:ext cx="10026235" cy="1140714"/>
      </dsp:txXfrm>
    </dsp:sp>
    <dsp:sp modelId="{160E1406-7274-49B8-8A77-124D6B3EC53A}">
      <dsp:nvSpPr>
        <dsp:cNvPr id="0" name=""/>
        <dsp:cNvSpPr/>
      </dsp:nvSpPr>
      <dsp:spPr>
        <a:xfrm>
          <a:off x="78709" y="3849909"/>
          <a:ext cx="1425892" cy="1425892"/>
        </a:xfrm>
        <a:prstGeom prst="ellipse">
          <a:avLst/>
        </a:prstGeom>
        <a:solidFill>
          <a:schemeClr val="accent4">
            <a:lumMod val="20000"/>
            <a:lumOff val="80000"/>
          </a:schemeClr>
        </a:solidFill>
        <a:ln w="6350" cap="flat" cmpd="sng" algn="ctr">
          <a:solidFill>
            <a:schemeClr val="accent3">
              <a:hueOff val="11250264"/>
              <a:satOff val="-16880"/>
              <a:lumOff val="-2745"/>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B34C3-2761-4C12-8F3E-A02D6397405B}" type="datetimeFigureOut">
              <a:rPr lang="zh-TW" altLang="en-US" smtClean="0"/>
              <a:t>2020/3/25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196C0-F671-4AEA-A70E-77D39AFD3A07}" type="slidenum">
              <a:rPr lang="zh-TW" altLang="en-US" smtClean="0"/>
              <a:t>‹#›</a:t>
            </a:fld>
            <a:endParaRPr lang="zh-TW" altLang="en-US"/>
          </a:p>
        </p:txBody>
      </p:sp>
    </p:spTree>
    <p:extLst>
      <p:ext uri="{BB962C8B-B14F-4D97-AF65-F5344CB8AC3E}">
        <p14:creationId xmlns:p14="http://schemas.microsoft.com/office/powerpoint/2010/main" val="281467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5869B8-243D-4CD1-ACB0-30186AAFF29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1D929E3-49F5-42CE-847D-CD71CC7CD3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36A7B7BF-32C3-44F1-A165-5E35C1D56F20}"/>
              </a:ext>
            </a:extLst>
          </p:cNvPr>
          <p:cNvSpPr>
            <a:spLocks noGrp="1"/>
          </p:cNvSpPr>
          <p:nvPr>
            <p:ph type="dt" sz="half" idx="10"/>
          </p:nvPr>
        </p:nvSpPr>
        <p:spPr/>
        <p:txBody>
          <a:bodyPr/>
          <a:lstStyle/>
          <a:p>
            <a:fld id="{8F9699B0-A969-4FBE-AA95-6317BFD5A273}"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1452073B-5140-480B-8F82-1A750FB8DAD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1C968DD-72BF-4D18-8DC6-8A2B10F7A296}"/>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344195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E1F774-715A-44B2-8C03-6D692ED26EF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56CE4F3-5CAE-4BBE-A705-FA77219186F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B1E02C9-256F-41A2-AF6D-594DFE4213A7}"/>
              </a:ext>
            </a:extLst>
          </p:cNvPr>
          <p:cNvSpPr>
            <a:spLocks noGrp="1"/>
          </p:cNvSpPr>
          <p:nvPr>
            <p:ph type="dt" sz="half" idx="10"/>
          </p:nvPr>
        </p:nvSpPr>
        <p:spPr/>
        <p:txBody>
          <a:bodyPr/>
          <a:lstStyle/>
          <a:p>
            <a:fld id="{18201696-EA8A-465A-9240-C02156237810}"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084E2119-D01C-4548-AC5B-D7AB41CED0E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27EE47-31AE-4E62-BB15-67DCAE611DAB}"/>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15992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DCC2BD4-B51D-46F0-A314-1C2A796B8AB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6CD9FF62-456C-4DAA-A664-290CAFA7D20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8C72B6C-CC0A-47A7-8049-23274043DD9A}"/>
              </a:ext>
            </a:extLst>
          </p:cNvPr>
          <p:cNvSpPr>
            <a:spLocks noGrp="1"/>
          </p:cNvSpPr>
          <p:nvPr>
            <p:ph type="dt" sz="half" idx="10"/>
          </p:nvPr>
        </p:nvSpPr>
        <p:spPr/>
        <p:txBody>
          <a:bodyPr/>
          <a:lstStyle/>
          <a:p>
            <a:fld id="{5D582BD5-660C-46ED-A0AB-A30536C49E20}"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5A41841C-D8A0-4FAC-915C-B2B043A02B6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FF84329-AFA1-4477-A89A-7DD4C5846ECA}"/>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275309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B0AADE-BB85-45BC-BD72-3B3FC4DD3DC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4E1F83F-AF62-4085-B028-7A43774EC80B}"/>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190CA07-8246-410B-8F1A-7CE81917E786}"/>
              </a:ext>
            </a:extLst>
          </p:cNvPr>
          <p:cNvSpPr>
            <a:spLocks noGrp="1"/>
          </p:cNvSpPr>
          <p:nvPr>
            <p:ph type="dt" sz="half" idx="10"/>
          </p:nvPr>
        </p:nvSpPr>
        <p:spPr/>
        <p:txBody>
          <a:bodyPr/>
          <a:lstStyle/>
          <a:p>
            <a:fld id="{233E2317-1E1C-46E7-AEF5-841D5E5B5EFF}"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8410B387-D633-4A71-A9CE-D7CF53ACB4D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37E57DB-CA10-470E-9523-21ADFABA818A}"/>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263191247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EA58AA-DBB1-4042-872D-BCDA2FAAF5EA}"/>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7C93A67-332C-42BA-99E9-F24EAA95AF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9B98B1A1-2139-4D0A-B3C8-EC0F4C54E6AA}"/>
              </a:ext>
            </a:extLst>
          </p:cNvPr>
          <p:cNvSpPr>
            <a:spLocks noGrp="1"/>
          </p:cNvSpPr>
          <p:nvPr>
            <p:ph type="dt" sz="half" idx="10"/>
          </p:nvPr>
        </p:nvSpPr>
        <p:spPr/>
        <p:txBody>
          <a:bodyPr/>
          <a:lstStyle/>
          <a:p>
            <a:fld id="{5E843AE0-7552-4321-9C19-F470704A327E}"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86D7611B-1E55-42E7-A3EF-0825C5CA253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3F50D47-48AE-496F-8569-120C47CB6085}"/>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138426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D57588-609F-4409-A38A-98606FC0A18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7765D12-2AAB-4BB2-ADA7-294E6DCBBFB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8D48E34-5EAE-4C4E-89D7-D474FE03FA9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B1B742BA-2F7D-458C-8E80-4E157EC49739}"/>
              </a:ext>
            </a:extLst>
          </p:cNvPr>
          <p:cNvSpPr>
            <a:spLocks noGrp="1"/>
          </p:cNvSpPr>
          <p:nvPr>
            <p:ph type="dt" sz="half" idx="10"/>
          </p:nvPr>
        </p:nvSpPr>
        <p:spPr/>
        <p:txBody>
          <a:bodyPr/>
          <a:lstStyle/>
          <a:p>
            <a:fld id="{233E2317-1E1C-46E7-AEF5-841D5E5B5EFF}" type="datetime1">
              <a:rPr lang="zh-TW" altLang="en-US" smtClean="0"/>
              <a:t>2020/3/25</a:t>
            </a:fld>
            <a:endParaRPr lang="zh-TW" altLang="en-US"/>
          </a:p>
        </p:txBody>
      </p:sp>
      <p:sp>
        <p:nvSpPr>
          <p:cNvPr id="6" name="頁尾版面配置區 5">
            <a:extLst>
              <a:ext uri="{FF2B5EF4-FFF2-40B4-BE49-F238E27FC236}">
                <a16:creationId xmlns:a16="http://schemas.microsoft.com/office/drawing/2014/main" id="{56E3EF0D-CC1E-4BD8-8475-6F60AAA1774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9043102-63AD-4D8E-BBEF-0636698A6AD6}"/>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247775651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0F1E04-0375-4461-A792-383A5155754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2420982-BFAC-4547-8963-C1D9B6290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AE814025-1A58-47CE-83C1-F13E840E908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5014326-B312-437A-A359-3AABD5E45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A192E5E-A771-43C2-A233-897E82C5860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034C0328-9384-49EA-B278-CE72F40D34B4}"/>
              </a:ext>
            </a:extLst>
          </p:cNvPr>
          <p:cNvSpPr>
            <a:spLocks noGrp="1"/>
          </p:cNvSpPr>
          <p:nvPr>
            <p:ph type="dt" sz="half" idx="10"/>
          </p:nvPr>
        </p:nvSpPr>
        <p:spPr/>
        <p:txBody>
          <a:bodyPr/>
          <a:lstStyle/>
          <a:p>
            <a:fld id="{233E2317-1E1C-46E7-AEF5-841D5E5B5EFF}" type="datetime1">
              <a:rPr lang="zh-TW" altLang="en-US" smtClean="0"/>
              <a:t>2020/3/25</a:t>
            </a:fld>
            <a:endParaRPr lang="zh-TW" altLang="en-US"/>
          </a:p>
        </p:txBody>
      </p:sp>
      <p:sp>
        <p:nvSpPr>
          <p:cNvPr id="8" name="頁尾版面配置區 7">
            <a:extLst>
              <a:ext uri="{FF2B5EF4-FFF2-40B4-BE49-F238E27FC236}">
                <a16:creationId xmlns:a16="http://schemas.microsoft.com/office/drawing/2014/main" id="{7A447E9F-F9C8-43B5-A510-E24968CF3DC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52338EC-7198-45A5-A215-5A5102F44A3B}"/>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229467318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7E37D6-D21F-486D-AEDE-B76658A3232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AA8F575-0355-456C-9B2C-41FB19FCC7F4}"/>
              </a:ext>
            </a:extLst>
          </p:cNvPr>
          <p:cNvSpPr>
            <a:spLocks noGrp="1"/>
          </p:cNvSpPr>
          <p:nvPr>
            <p:ph type="dt" sz="half" idx="10"/>
          </p:nvPr>
        </p:nvSpPr>
        <p:spPr/>
        <p:txBody>
          <a:bodyPr/>
          <a:lstStyle/>
          <a:p>
            <a:fld id="{C2370CD9-D718-4E03-94DD-99E5E5C056C9}" type="datetime1">
              <a:rPr lang="zh-TW" altLang="en-US" smtClean="0"/>
              <a:t>2020/3/25</a:t>
            </a:fld>
            <a:endParaRPr lang="zh-TW" altLang="en-US"/>
          </a:p>
        </p:txBody>
      </p:sp>
      <p:sp>
        <p:nvSpPr>
          <p:cNvPr id="4" name="頁尾版面配置區 3">
            <a:extLst>
              <a:ext uri="{FF2B5EF4-FFF2-40B4-BE49-F238E27FC236}">
                <a16:creationId xmlns:a16="http://schemas.microsoft.com/office/drawing/2014/main" id="{CA21832B-F83B-4B5A-8536-62239BBAF9B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A2071DAA-64C5-474A-A454-8A370BF8C855}"/>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193051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868B6CB-ABFF-4A0B-A2A9-5AF199FF1038}"/>
              </a:ext>
            </a:extLst>
          </p:cNvPr>
          <p:cNvSpPr>
            <a:spLocks noGrp="1"/>
          </p:cNvSpPr>
          <p:nvPr>
            <p:ph type="dt" sz="half" idx="10"/>
          </p:nvPr>
        </p:nvSpPr>
        <p:spPr/>
        <p:txBody>
          <a:bodyPr/>
          <a:lstStyle/>
          <a:p>
            <a:fld id="{634965F0-DD9E-4728-965F-D77352793330}" type="datetime1">
              <a:rPr lang="zh-TW" altLang="en-US" smtClean="0"/>
              <a:t>2020/3/25</a:t>
            </a:fld>
            <a:endParaRPr lang="zh-TW" altLang="en-US"/>
          </a:p>
        </p:txBody>
      </p:sp>
      <p:sp>
        <p:nvSpPr>
          <p:cNvPr id="3" name="頁尾版面配置區 2">
            <a:extLst>
              <a:ext uri="{FF2B5EF4-FFF2-40B4-BE49-F238E27FC236}">
                <a16:creationId xmlns:a16="http://schemas.microsoft.com/office/drawing/2014/main" id="{782418C8-7DFE-494E-A684-66B80F131D26}"/>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F5BEB43D-51A2-4DE9-962A-52C1852DFF9F}"/>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320522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1BA338-5CDC-428D-8436-2DF09D2FF94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F7525FE-CF36-43FD-9ABF-29B46E27A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C3ADF35-25FD-4CBF-86DF-5A9C75DD2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36F7251-7907-4EBF-8C2A-B43514E61E64}"/>
              </a:ext>
            </a:extLst>
          </p:cNvPr>
          <p:cNvSpPr>
            <a:spLocks noGrp="1"/>
          </p:cNvSpPr>
          <p:nvPr>
            <p:ph type="dt" sz="half" idx="10"/>
          </p:nvPr>
        </p:nvSpPr>
        <p:spPr/>
        <p:txBody>
          <a:bodyPr/>
          <a:lstStyle/>
          <a:p>
            <a:fld id="{233E2317-1E1C-46E7-AEF5-841D5E5B5EFF}" type="datetime1">
              <a:rPr lang="zh-TW" altLang="en-US" smtClean="0"/>
              <a:t>2020/3/25</a:t>
            </a:fld>
            <a:endParaRPr lang="zh-TW" altLang="en-US"/>
          </a:p>
        </p:txBody>
      </p:sp>
      <p:sp>
        <p:nvSpPr>
          <p:cNvPr id="6" name="頁尾版面配置區 5">
            <a:extLst>
              <a:ext uri="{FF2B5EF4-FFF2-40B4-BE49-F238E27FC236}">
                <a16:creationId xmlns:a16="http://schemas.microsoft.com/office/drawing/2014/main" id="{BE9A1690-8100-44B4-89DC-06AF57C8EEF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1A45D27-FE36-4282-A386-85A86114E651}"/>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94412071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E1BD55-1A30-4995-BC97-C5015A9603F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B2AB9D7-D987-48FB-B600-801C644788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AC306C83-E6AA-4186-BF10-7DCBCC0BA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C979A35-85BE-4515-920E-6403470D34FD}"/>
              </a:ext>
            </a:extLst>
          </p:cNvPr>
          <p:cNvSpPr>
            <a:spLocks noGrp="1"/>
          </p:cNvSpPr>
          <p:nvPr>
            <p:ph type="dt" sz="half" idx="10"/>
          </p:nvPr>
        </p:nvSpPr>
        <p:spPr/>
        <p:txBody>
          <a:bodyPr/>
          <a:lstStyle/>
          <a:p>
            <a:fld id="{233E2317-1E1C-46E7-AEF5-841D5E5B5EFF}" type="datetime1">
              <a:rPr lang="zh-TW" altLang="en-US" smtClean="0"/>
              <a:t>2020/3/25</a:t>
            </a:fld>
            <a:endParaRPr lang="zh-TW" altLang="en-US"/>
          </a:p>
        </p:txBody>
      </p:sp>
      <p:sp>
        <p:nvSpPr>
          <p:cNvPr id="6" name="頁尾版面配置區 5">
            <a:extLst>
              <a:ext uri="{FF2B5EF4-FFF2-40B4-BE49-F238E27FC236}">
                <a16:creationId xmlns:a16="http://schemas.microsoft.com/office/drawing/2014/main" id="{9D7A115B-9350-4444-B4CA-D18E8203701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F988AFB-F7C3-4EBA-852E-3EE64A7E9464}"/>
              </a:ext>
            </a:extLst>
          </p:cNvPr>
          <p:cNvSpPr>
            <a:spLocks noGrp="1"/>
          </p:cNvSpPr>
          <p:nvPr>
            <p:ph type="sldNum" sz="quarter" idx="12"/>
          </p:nvPr>
        </p:nvSpPr>
        <p:spPr/>
        <p:txBody>
          <a:body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396209117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99BA549-EF8D-4F18-91A7-4080B46DEC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910A63C-9C24-4A5A-AC9D-0C4C4D1403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3F6234D-C27A-44AB-A8A6-867942FBB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E2317-1E1C-46E7-AEF5-841D5E5B5EFF}" type="datetime1">
              <a:rPr lang="zh-TW" altLang="en-US" smtClean="0"/>
              <a:t>2020/3/25</a:t>
            </a:fld>
            <a:endParaRPr lang="zh-TW" altLang="en-US"/>
          </a:p>
        </p:txBody>
      </p:sp>
      <p:sp>
        <p:nvSpPr>
          <p:cNvPr id="5" name="頁尾版面配置區 4">
            <a:extLst>
              <a:ext uri="{FF2B5EF4-FFF2-40B4-BE49-F238E27FC236}">
                <a16:creationId xmlns:a16="http://schemas.microsoft.com/office/drawing/2014/main" id="{5CAF7602-EA14-4F2C-A10C-44516FD2B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B528BBBD-4309-4059-B527-5BA106458F29}"/>
              </a:ext>
            </a:extLst>
          </p:cNvPr>
          <p:cNvSpPr>
            <a:spLocks noGrp="1"/>
          </p:cNvSpPr>
          <p:nvPr>
            <p:ph type="sldNum" sz="quarter" idx="4"/>
          </p:nvPr>
        </p:nvSpPr>
        <p:spPr>
          <a:xfrm>
            <a:off x="92739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9375F-2B7D-4E16-A24E-8403D0D8B794}" type="slidenum">
              <a:rPr lang="zh-TW" altLang="en-US" smtClean="0"/>
              <a:t>‹#›</a:t>
            </a:fld>
            <a:endParaRPr lang="zh-TW" altLang="en-US"/>
          </a:p>
        </p:txBody>
      </p:sp>
    </p:spTree>
    <p:extLst>
      <p:ext uri="{BB962C8B-B14F-4D97-AF65-F5344CB8AC3E}">
        <p14:creationId xmlns:p14="http://schemas.microsoft.com/office/powerpoint/2010/main" val="210202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awwapp.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o365.k12cc.tw/"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emf"/></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4.png"/><Relationship Id="rId5" Type="http://schemas.openxmlformats.org/officeDocument/2006/relationships/diagramColors" Target="../diagrams/colors2.xml"/><Relationship Id="rId10" Type="http://schemas.openxmlformats.org/officeDocument/2006/relationships/image" Target="../media/image3.png"/><Relationship Id="rId4" Type="http://schemas.openxmlformats.org/officeDocument/2006/relationships/diagramQuickStyle" Target="../diagrams/quickStyle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41136" y="309709"/>
            <a:ext cx="9583882" cy="2562802"/>
          </a:xfrm>
        </p:spPr>
        <p:style>
          <a:lnRef idx="1">
            <a:schemeClr val="accent5"/>
          </a:lnRef>
          <a:fillRef idx="2">
            <a:schemeClr val="accent5"/>
          </a:fillRef>
          <a:effectRef idx="1">
            <a:schemeClr val="accent5"/>
          </a:effectRef>
          <a:fontRef idx="minor">
            <a:schemeClr val="dk1"/>
          </a:fontRef>
        </p:style>
        <p:txBody>
          <a:bodyPr/>
          <a:lstStyle/>
          <a:p>
            <a:pPr algn="ctr"/>
            <a:r>
              <a:rPr lang="en-US" altLang="zh-TW" dirty="0">
                <a:solidFill>
                  <a:srgbClr val="002060"/>
                </a:solidFill>
                <a:latin typeface="標楷體" panose="03000509000000000000" pitchFamily="65" charset="-120"/>
                <a:ea typeface="標楷體" panose="03000509000000000000" pitchFamily="65" charset="-120"/>
              </a:rPr>
              <a:t>109</a:t>
            </a:r>
            <a:r>
              <a:rPr lang="zh-TW" altLang="en-US" dirty="0" smtClean="0">
                <a:solidFill>
                  <a:srgbClr val="002060"/>
                </a:solidFill>
                <a:latin typeface="標楷體" panose="03000509000000000000" pitchFamily="65" charset="-120"/>
                <a:ea typeface="標楷體" panose="03000509000000000000" pitchFamily="65" charset="-120"/>
              </a:rPr>
              <a:t>年度屏東縣</a:t>
            </a:r>
            <a:r>
              <a:rPr lang="zh-TW" altLang="en-US" dirty="0">
                <a:solidFill>
                  <a:srgbClr val="002060"/>
                </a:solidFill>
                <a:latin typeface="標楷體" panose="03000509000000000000" pitchFamily="65" charset="-120"/>
                <a:ea typeface="標楷體" panose="03000509000000000000" pitchFamily="65" charset="-120"/>
              </a:rPr>
              <a:t>因應新冠病毒落實停課不停學線上教學應用工作坊實施計畫</a:t>
            </a:r>
          </a:p>
        </p:txBody>
      </p:sp>
      <p:sp>
        <p:nvSpPr>
          <p:cNvPr id="3" name="內容版面配置區 2"/>
          <p:cNvSpPr>
            <a:spLocks noGrp="1"/>
          </p:cNvSpPr>
          <p:nvPr>
            <p:ph idx="1"/>
          </p:nvPr>
        </p:nvSpPr>
        <p:spPr>
          <a:xfrm>
            <a:off x="1700067" y="3574471"/>
            <a:ext cx="8666019" cy="794328"/>
          </a:xfrm>
        </p:spPr>
        <p:style>
          <a:lnRef idx="1">
            <a:schemeClr val="accent6"/>
          </a:lnRef>
          <a:fillRef idx="2">
            <a:schemeClr val="accent6"/>
          </a:fillRef>
          <a:effectRef idx="1">
            <a:schemeClr val="accent6"/>
          </a:effectRef>
          <a:fontRef idx="minor">
            <a:schemeClr val="dk1"/>
          </a:fontRef>
        </p:style>
        <p:txBody>
          <a:bodyPr>
            <a:normAutofit/>
          </a:bodyPr>
          <a:lstStyle/>
          <a:p>
            <a:pPr marL="0" indent="0" algn="ctr">
              <a:buNone/>
            </a:pPr>
            <a:r>
              <a:rPr lang="zh-TW" altLang="en-US" sz="4400" dirty="0" smtClean="0">
                <a:latin typeface="標楷體" panose="03000509000000000000" pitchFamily="65" charset="-120"/>
                <a:ea typeface="標楷體" panose="03000509000000000000" pitchFamily="65" charset="-120"/>
              </a:rPr>
              <a:t>「線上教學模式」教學應用推廣</a:t>
            </a:r>
            <a:endParaRPr lang="zh-TW" altLang="en-US" sz="44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1</a:t>
            </a:fld>
            <a:endParaRPr lang="zh-TW" altLang="en-US"/>
          </a:p>
        </p:txBody>
      </p:sp>
      <p:sp>
        <p:nvSpPr>
          <p:cNvPr id="5" name="內容版面配置區 2"/>
          <p:cNvSpPr txBox="1">
            <a:spLocks/>
          </p:cNvSpPr>
          <p:nvPr/>
        </p:nvSpPr>
        <p:spPr>
          <a:xfrm>
            <a:off x="2549814" y="5070759"/>
            <a:ext cx="6492588" cy="70196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zh-TW" altLang="en-US" sz="3200" dirty="0" smtClean="0">
                <a:latin typeface="標楷體" panose="03000509000000000000" pitchFamily="65" charset="-120"/>
                <a:ea typeface="標楷體" panose="03000509000000000000" pitchFamily="65" charset="-120"/>
              </a:rPr>
              <a:t>臺中市北屯國小教務主任 葉晉源</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6753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358" y="2000659"/>
            <a:ext cx="7252230" cy="4351338"/>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10</a:t>
            </a:fld>
            <a:endParaRPr lang="zh-TW" altLang="en-US"/>
          </a:p>
        </p:txBody>
      </p:sp>
      <p:sp>
        <p:nvSpPr>
          <p:cNvPr id="7" name="圓角矩形 6"/>
          <p:cNvSpPr/>
          <p:nvPr/>
        </p:nvSpPr>
        <p:spPr>
          <a:xfrm>
            <a:off x="9516586" y="2813642"/>
            <a:ext cx="935591" cy="4878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8BEFCA18-2DCF-4ABC-8299-BBFA4D5B8A55}"/>
              </a:ext>
            </a:extLst>
          </p:cNvPr>
          <p:cNvSpPr>
            <a:spLocks noGrp="1"/>
          </p:cNvSpPr>
          <p:nvPr>
            <p:ph type="title"/>
          </p:nvPr>
        </p:nvSpPr>
        <p:spPr>
          <a:xfrm>
            <a:off x="1783080" y="261865"/>
            <a:ext cx="8625840" cy="610235"/>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安裝執行</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ZOOM</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視訊會議軟體</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-2</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1" name="語音泡泡: 圓角矩形 10">
            <a:extLst>
              <a:ext uri="{FF2B5EF4-FFF2-40B4-BE49-F238E27FC236}">
                <a16:creationId xmlns:a16="http://schemas.microsoft.com/office/drawing/2014/main" id="{2A70B31D-4E1E-4501-9B27-DE529FB9ACDE}"/>
              </a:ext>
            </a:extLst>
          </p:cNvPr>
          <p:cNvSpPr/>
          <p:nvPr/>
        </p:nvSpPr>
        <p:spPr>
          <a:xfrm>
            <a:off x="5370534" y="2706269"/>
            <a:ext cx="3844962" cy="702589"/>
          </a:xfrm>
          <a:prstGeom prst="wedgeRoundRectCallout">
            <a:avLst>
              <a:gd name="adj1" fmla="val 58356"/>
              <a:gd name="adj2" fmla="val 2829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點選免費註冊</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2" name="內容版面配置區 2"/>
          <p:cNvSpPr txBox="1">
            <a:spLocks/>
          </p:cNvSpPr>
          <p:nvPr/>
        </p:nvSpPr>
        <p:spPr>
          <a:xfrm>
            <a:off x="646099" y="1167014"/>
            <a:ext cx="10515600" cy="1176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zh-TW" sz="2400" b="1" dirty="0" smtClean="0">
                <a:latin typeface="微軟正黑體" panose="020B0604030504040204" pitchFamily="34" charset="-120"/>
                <a:ea typeface="微軟正黑體" panose="020B0604030504040204" pitchFamily="34" charset="-120"/>
              </a:rPr>
              <a:t>步驟一：註冊帳號</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美國網址</a:t>
            </a:r>
            <a:r>
              <a:rPr lang="en-US" altLang="zh-TW" sz="2400" b="1" dirty="0" smtClean="0">
                <a:latin typeface="微軟正黑體" panose="020B0604030504040204" pitchFamily="34" charset="-120"/>
                <a:ea typeface="微軟正黑體" panose="020B0604030504040204" pitchFamily="34" charset="-120"/>
              </a:rPr>
              <a:t>)    </a:t>
            </a:r>
            <a:r>
              <a:rPr lang="zh-TW" altLang="en-US" sz="2400" b="1" dirty="0" smtClean="0">
                <a:latin typeface="微軟正黑體" panose="020B0604030504040204" pitchFamily="34" charset="-120"/>
                <a:ea typeface="微軟正黑體" panose="020B0604030504040204" pitchFamily="34" charset="-120"/>
              </a:rPr>
              <a:t>可容納</a:t>
            </a:r>
            <a:r>
              <a:rPr lang="en-US" altLang="zh-TW" sz="2400" b="1" dirty="0" smtClean="0">
                <a:latin typeface="微軟正黑體" panose="020B0604030504040204" pitchFamily="34" charset="-120"/>
                <a:ea typeface="微軟正黑體" panose="020B0604030504040204" pitchFamily="34" charset="-120"/>
              </a:rPr>
              <a:t>100</a:t>
            </a:r>
            <a:r>
              <a:rPr lang="zh-TW" altLang="en-US" sz="2400" b="1" dirty="0" smtClean="0">
                <a:latin typeface="微軟正黑體" panose="020B0604030504040204" pitchFamily="34" charset="-120"/>
                <a:ea typeface="微軟正黑體" panose="020B0604030504040204" pitchFamily="34" charset="-120"/>
              </a:rPr>
              <a:t>人   </a:t>
            </a:r>
            <a:r>
              <a:rPr lang="en-US" altLang="zh-TW" sz="2400" b="1" dirty="0" smtClean="0">
                <a:latin typeface="微軟正黑體" panose="020B0604030504040204" pitchFamily="34" charset="-120"/>
                <a:ea typeface="微軟正黑體" panose="020B0604030504040204" pitchFamily="34" charset="-120"/>
              </a:rPr>
              <a:t>40</a:t>
            </a:r>
            <a:r>
              <a:rPr lang="zh-TW" altLang="en-US" sz="2400" b="1" dirty="0" smtClean="0">
                <a:latin typeface="微軟正黑體" panose="020B0604030504040204" pitchFamily="34" charset="-120"/>
                <a:ea typeface="微軟正黑體" panose="020B0604030504040204" pitchFamily="34" charset="-120"/>
              </a:rPr>
              <a:t>分鐘</a:t>
            </a:r>
            <a:endParaRPr lang="zh-TW" altLang="zh-TW" sz="2400" dirty="0" smtClean="0">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r>
              <a:rPr lang="en-US" altLang="zh-TW" sz="2400" dirty="0" smtClean="0">
                <a:hlinkClick r:id="rId3"/>
              </a:rPr>
              <a:t>https://</a:t>
            </a:r>
            <a:r>
              <a:rPr lang="en-US" altLang="zh-TW" sz="2400" dirty="0" err="1" smtClean="0">
                <a:hlinkClick r:id="rId3"/>
              </a:rPr>
              <a:t>zoom.us</a:t>
            </a:r>
            <a:r>
              <a:rPr lang="en-US" altLang="zh-TW" sz="2400" dirty="0" smtClean="0">
                <a:hlinkClick r:id="rId3"/>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43564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3463" t="14338" r="1992" b="32535"/>
          <a:stretch/>
        </p:blipFill>
        <p:spPr>
          <a:xfrm>
            <a:off x="1242630" y="2549798"/>
            <a:ext cx="10323383" cy="3806552"/>
          </a:xfrm>
          <a:prstGeom prst="rect">
            <a:avLst/>
          </a:prstGeom>
        </p:spPr>
      </p:pic>
      <p:sp>
        <p:nvSpPr>
          <p:cNvPr id="3" name="內容版面配置區 2"/>
          <p:cNvSpPr>
            <a:spLocks noGrp="1"/>
          </p:cNvSpPr>
          <p:nvPr>
            <p:ph idx="1"/>
          </p:nvPr>
        </p:nvSpPr>
        <p:spPr>
          <a:xfrm>
            <a:off x="678756" y="1412332"/>
            <a:ext cx="10515600" cy="1176655"/>
          </a:xfrm>
        </p:spPr>
        <p:txBody>
          <a:bodyPr>
            <a:normAutofit/>
          </a:bodyPr>
          <a:lstStyle/>
          <a:p>
            <a:pPr marL="0" indent="0">
              <a:buNone/>
            </a:pPr>
            <a:r>
              <a:rPr lang="zh-TW" altLang="zh-TW" sz="2400" b="1" dirty="0">
                <a:latin typeface="微軟正黑體" panose="020B0604030504040204" pitchFamily="34" charset="-120"/>
                <a:ea typeface="微軟正黑體" panose="020B0604030504040204" pitchFamily="34" charset="-120"/>
              </a:rPr>
              <a:t>步驟一：註冊</a:t>
            </a:r>
            <a:r>
              <a:rPr lang="zh-TW" altLang="zh-TW" sz="2400" b="1" dirty="0" smtClean="0">
                <a:latin typeface="微軟正黑體" panose="020B0604030504040204" pitchFamily="34" charset="-120"/>
                <a:ea typeface="微軟正黑體" panose="020B0604030504040204" pitchFamily="34" charset="-120"/>
              </a:rPr>
              <a:t>帳號</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美國網址</a:t>
            </a:r>
            <a:r>
              <a:rPr lang="en-US" altLang="zh-TW" sz="2400" b="1" dirty="0" smtClean="0">
                <a:latin typeface="微軟正黑體" panose="020B0604030504040204" pitchFamily="34" charset="-120"/>
                <a:ea typeface="微軟正黑體" panose="020B0604030504040204" pitchFamily="34" charset="-120"/>
              </a:rPr>
              <a:t>)    </a:t>
            </a:r>
            <a:r>
              <a:rPr lang="zh-TW" altLang="en-US" sz="2400" b="1" dirty="0" smtClean="0">
                <a:latin typeface="微軟正黑體" panose="020B0604030504040204" pitchFamily="34" charset="-120"/>
                <a:ea typeface="微軟正黑體" panose="020B0604030504040204" pitchFamily="34" charset="-120"/>
              </a:rPr>
              <a:t>可容納</a:t>
            </a:r>
            <a:r>
              <a:rPr lang="en-US" altLang="zh-TW" sz="2400" b="1" dirty="0" smtClean="0">
                <a:latin typeface="微軟正黑體" panose="020B0604030504040204" pitchFamily="34" charset="-120"/>
                <a:ea typeface="微軟正黑體" panose="020B0604030504040204" pitchFamily="34" charset="-120"/>
              </a:rPr>
              <a:t>100</a:t>
            </a:r>
            <a:r>
              <a:rPr lang="zh-TW" altLang="en-US" sz="2400" b="1" dirty="0" smtClean="0">
                <a:latin typeface="微軟正黑體" panose="020B0604030504040204" pitchFamily="34" charset="-120"/>
                <a:ea typeface="微軟正黑體" panose="020B0604030504040204" pitchFamily="34" charset="-120"/>
              </a:rPr>
              <a:t>人   </a:t>
            </a:r>
            <a:r>
              <a:rPr lang="en-US" altLang="zh-TW" sz="2400" b="1" dirty="0" smtClean="0">
                <a:latin typeface="微軟正黑體" panose="020B0604030504040204" pitchFamily="34" charset="-120"/>
                <a:ea typeface="微軟正黑體" panose="020B0604030504040204" pitchFamily="34" charset="-120"/>
              </a:rPr>
              <a:t>40</a:t>
            </a:r>
            <a:r>
              <a:rPr lang="zh-TW" altLang="en-US" sz="2400" b="1" dirty="0" smtClean="0">
                <a:latin typeface="微軟正黑體" panose="020B0604030504040204" pitchFamily="34" charset="-120"/>
                <a:ea typeface="微軟正黑體" panose="020B0604030504040204" pitchFamily="34" charset="-120"/>
              </a:rPr>
              <a:t>分鐘</a:t>
            </a:r>
            <a:endParaRPr lang="zh-TW" altLang="zh-TW" sz="2400" dirty="0">
              <a:latin typeface="微軟正黑體" panose="020B0604030504040204" pitchFamily="34" charset="-120"/>
              <a:ea typeface="微軟正黑體" panose="020B0604030504040204" pitchFamily="34" charset="-120"/>
            </a:endParaRPr>
          </a:p>
          <a:p>
            <a:pPr marL="0" indent="0">
              <a:buNone/>
            </a:pPr>
            <a:r>
              <a:rPr lang="en-US" altLang="zh-TW" sz="2400" dirty="0" smtClean="0">
                <a:hlinkClick r:id="rId3"/>
              </a:rPr>
              <a:t>https</a:t>
            </a:r>
            <a:r>
              <a:rPr lang="en-US" altLang="zh-TW" sz="2400" dirty="0">
                <a:hlinkClick r:id="rId3"/>
              </a:rPr>
              <a:t>://</a:t>
            </a:r>
            <a:r>
              <a:rPr lang="en-US" altLang="zh-TW" sz="2400" dirty="0" err="1">
                <a:hlinkClick r:id="rId3"/>
              </a:rPr>
              <a:t>zoom.us</a:t>
            </a:r>
            <a:r>
              <a:rPr lang="en-US" altLang="zh-TW" sz="2400" dirty="0" smtClean="0">
                <a:hlinkClick r:id="rId3"/>
              </a:rPr>
              <a:t>/</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11</a:t>
            </a:fld>
            <a:endParaRPr lang="zh-TW" altLang="en-US"/>
          </a:p>
        </p:txBody>
      </p:sp>
      <p:sp>
        <p:nvSpPr>
          <p:cNvPr id="7" name="圓角矩形 6"/>
          <p:cNvSpPr/>
          <p:nvPr/>
        </p:nvSpPr>
        <p:spPr>
          <a:xfrm>
            <a:off x="4396647" y="3816085"/>
            <a:ext cx="4015351" cy="25402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8BEFCA18-2DCF-4ABC-8299-BBFA4D5B8A55}"/>
              </a:ext>
            </a:extLst>
          </p:cNvPr>
          <p:cNvSpPr>
            <a:spLocks noGrp="1"/>
          </p:cNvSpPr>
          <p:nvPr>
            <p:ph type="title"/>
          </p:nvPr>
        </p:nvSpPr>
        <p:spPr>
          <a:xfrm>
            <a:off x="1547948" y="185234"/>
            <a:ext cx="9333411" cy="1436269"/>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安裝執行</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ZOOM</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視訊會議軟體</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-3</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1" name="語音泡泡: 圓角矩形 10">
            <a:extLst>
              <a:ext uri="{FF2B5EF4-FFF2-40B4-BE49-F238E27FC236}">
                <a16:creationId xmlns:a16="http://schemas.microsoft.com/office/drawing/2014/main" id="{2A70B31D-4E1E-4501-9B27-DE529FB9ACDE}"/>
              </a:ext>
            </a:extLst>
          </p:cNvPr>
          <p:cNvSpPr/>
          <p:nvPr/>
        </p:nvSpPr>
        <p:spPr>
          <a:xfrm>
            <a:off x="1242630" y="4047855"/>
            <a:ext cx="3251785" cy="1038362"/>
          </a:xfrm>
          <a:prstGeom prst="wedgeRoundRectCallout">
            <a:avLst>
              <a:gd name="adj1" fmla="val 58356"/>
              <a:gd name="adj2" fmla="val 2829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輸入教育單位</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mail</a:t>
            </a:r>
            <a:endParaRPr lang="en-US" altLang="zh-TW" sz="2400" b="1" dirty="0">
              <a:solidFill>
                <a:schemeClr val="accent6">
                  <a:lumMod val="50000"/>
                </a:schemeClr>
              </a:solidFill>
              <a:latin typeface="微軟正黑體" panose="020B0604030504040204" pitchFamily="34" charset="-120"/>
              <a:ea typeface="微軟正黑體" panose="020B0604030504040204" pitchFamily="34" charset="-120"/>
            </a:endParaRPr>
          </a:p>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可容納</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100</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人</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10292139" y="2916889"/>
            <a:ext cx="1047810" cy="4554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4886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021397"/>
            <a:ext cx="10515600" cy="453866"/>
          </a:xfrm>
        </p:spPr>
        <p:txBody>
          <a:bodyPr>
            <a:normAutofit/>
          </a:bodyPr>
          <a:lstStyle/>
          <a:p>
            <a:pPr marL="0" indent="0">
              <a:buNone/>
            </a:pPr>
            <a:r>
              <a:rPr lang="zh-TW" altLang="en-US" sz="2400" b="1" dirty="0">
                <a:latin typeface="微軟正黑體" panose="020B0604030504040204" pitchFamily="34" charset="-120"/>
                <a:ea typeface="微軟正黑體" panose="020B0604030504040204" pitchFamily="34" charset="-120"/>
              </a:rPr>
              <a:t>步驟二：進行電子信箱認證，進入信箱點選連結啟動</a:t>
            </a:r>
            <a:r>
              <a:rPr lang="en-US" altLang="zh-TW" sz="2400" b="1" dirty="0">
                <a:latin typeface="微軟正黑體" panose="020B0604030504040204" pitchFamily="34" charset="-120"/>
                <a:ea typeface="微軟正黑體" panose="020B0604030504040204" pitchFamily="34" charset="-120"/>
              </a:rPr>
              <a:t>ZOOM</a:t>
            </a:r>
            <a:r>
              <a:rPr lang="zh-TW" altLang="en-US" sz="2400" b="1" dirty="0">
                <a:latin typeface="微軟正黑體" panose="020B0604030504040204" pitchFamily="34" charset="-120"/>
                <a:ea typeface="微軟正黑體" panose="020B0604030504040204" pitchFamily="34" charset="-120"/>
              </a:rPr>
              <a:t>帳號</a:t>
            </a: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12</a:t>
            </a:fld>
            <a:endParaRPr lang="zh-TW" altLang="en-US"/>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17460" t="13778" r="19333" b="28222"/>
          <a:stretch/>
        </p:blipFill>
        <p:spPr>
          <a:xfrm>
            <a:off x="167640" y="1573517"/>
            <a:ext cx="7252184" cy="3992880"/>
          </a:xfrm>
          <a:prstGeom prst="rect">
            <a:avLst/>
          </a:prstGeom>
          <a:ln>
            <a:solidFill>
              <a:schemeClr val="bg1">
                <a:lumMod val="75000"/>
              </a:schemeClr>
            </a:solidFill>
          </a:ln>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33333" t="29797" r="13182" b="6314"/>
          <a:stretch/>
        </p:blipFill>
        <p:spPr>
          <a:xfrm>
            <a:off x="6637468" y="2812855"/>
            <a:ext cx="5379720" cy="3855720"/>
          </a:xfrm>
          <a:prstGeom prst="rect">
            <a:avLst/>
          </a:prstGeom>
          <a:ln>
            <a:solidFill>
              <a:schemeClr val="bg1">
                <a:lumMod val="75000"/>
              </a:schemeClr>
            </a:solidFill>
          </a:ln>
        </p:spPr>
      </p:pic>
      <p:sp>
        <p:nvSpPr>
          <p:cNvPr id="7" name="圓角矩形 6"/>
          <p:cNvSpPr/>
          <p:nvPr/>
        </p:nvSpPr>
        <p:spPr>
          <a:xfrm>
            <a:off x="8183880" y="3860969"/>
            <a:ext cx="2358614" cy="6041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360098" y="3449094"/>
            <a:ext cx="6154553" cy="9247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01F171A1-9C26-4A5F-980B-5DCABB5AFB72}"/>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-4</a:t>
            </a:r>
            <a:endParaRPr lang="zh-TW" altLang="en-US" dirty="0"/>
          </a:p>
        </p:txBody>
      </p:sp>
      <p:sp>
        <p:nvSpPr>
          <p:cNvPr id="13" name="語音泡泡: 圓角矩形 12">
            <a:extLst>
              <a:ext uri="{FF2B5EF4-FFF2-40B4-BE49-F238E27FC236}">
                <a16:creationId xmlns:a16="http://schemas.microsoft.com/office/drawing/2014/main" id="{EBEB461A-50BE-445C-BA70-B9A3C6D58BFD}"/>
              </a:ext>
            </a:extLst>
          </p:cNvPr>
          <p:cNvSpPr/>
          <p:nvPr/>
        </p:nvSpPr>
        <p:spPr>
          <a:xfrm>
            <a:off x="9870141" y="3084014"/>
            <a:ext cx="1690163" cy="604193"/>
          </a:xfrm>
          <a:prstGeom prst="wedgeRoundRectCallout">
            <a:avLst>
              <a:gd name="adj1" fmla="val -36724"/>
              <a:gd name="adj2" fmla="val 9348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點選</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啟動</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 name="矩形 1"/>
          <p:cNvSpPr/>
          <p:nvPr/>
        </p:nvSpPr>
        <p:spPr>
          <a:xfrm>
            <a:off x="4544291" y="3688206"/>
            <a:ext cx="757381" cy="375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04669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420" t="18388" r="2028" b="5661"/>
          <a:stretch/>
        </p:blipFill>
        <p:spPr>
          <a:xfrm>
            <a:off x="731519" y="1728953"/>
            <a:ext cx="4220693" cy="4044830"/>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13</a:t>
            </a:fld>
            <a:endParaRPr lang="zh-TW" altLang="en-US"/>
          </a:p>
        </p:txBody>
      </p:sp>
      <p:sp>
        <p:nvSpPr>
          <p:cNvPr id="5" name="標題 1">
            <a:extLst>
              <a:ext uri="{FF2B5EF4-FFF2-40B4-BE49-F238E27FC236}">
                <a16:creationId xmlns:a16="http://schemas.microsoft.com/office/drawing/2014/main" id="{01F171A1-9C26-4A5F-980B-5DCABB5AFB72}"/>
              </a:ext>
            </a:extLst>
          </p:cNvPr>
          <p:cNvSpPr txBox="1">
            <a:spLocks/>
          </p:cNvSpPr>
          <p:nvPr/>
        </p:nvSpPr>
        <p:spPr>
          <a:xfrm>
            <a:off x="1783080" y="366368"/>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-5</a:t>
            </a:r>
            <a:endParaRPr lang="zh-TW" altLang="en-US" dirty="0"/>
          </a:p>
        </p:txBody>
      </p:sp>
      <p:sp>
        <p:nvSpPr>
          <p:cNvPr id="7" name="內容版面配置區 2"/>
          <p:cNvSpPr txBox="1">
            <a:spLocks/>
          </p:cNvSpPr>
          <p:nvPr/>
        </p:nvSpPr>
        <p:spPr>
          <a:xfrm>
            <a:off x="548127" y="1111887"/>
            <a:ext cx="10515600" cy="481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zh-TW" sz="2400" b="1" dirty="0" smtClean="0">
                <a:latin typeface="微軟正黑體" panose="020B0604030504040204" pitchFamily="34" charset="-120"/>
                <a:ea typeface="微軟正黑體" panose="020B0604030504040204" pitchFamily="34" charset="-120"/>
              </a:rPr>
              <a:t>步驟</a:t>
            </a:r>
            <a:r>
              <a:rPr lang="zh-TW" altLang="en-US" sz="2400" b="1" dirty="0" smtClean="0">
                <a:latin typeface="微軟正黑體" panose="020B0604030504040204" pitchFamily="34" charset="-120"/>
                <a:ea typeface="微軟正黑體" panose="020B0604030504040204" pitchFamily="34" charset="-120"/>
              </a:rPr>
              <a:t>三</a:t>
            </a:r>
            <a:r>
              <a:rPr lang="zh-TW"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輸入個人資料</a:t>
            </a:r>
            <a:r>
              <a:rPr lang="en-US" altLang="zh-TW" sz="2400" b="1" dirty="0" smtClean="0">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rPr>
              <a:t>姓名與密碼</a:t>
            </a:r>
            <a:endParaRPr lang="zh-TW" altLang="en-US" sz="2400" dirty="0">
              <a:latin typeface="微軟正黑體" panose="020B0604030504040204" pitchFamily="34" charset="-120"/>
              <a:ea typeface="微軟正黑體" panose="020B0604030504040204" pitchFamily="34" charset="-120"/>
            </a:endParaRPr>
          </a:p>
        </p:txBody>
      </p:sp>
      <p:sp>
        <p:nvSpPr>
          <p:cNvPr id="8" name="圓角矩形 7"/>
          <p:cNvSpPr/>
          <p:nvPr/>
        </p:nvSpPr>
        <p:spPr>
          <a:xfrm>
            <a:off x="731519" y="3233518"/>
            <a:ext cx="2926593" cy="25402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50498" t="27273" r="9762" b="5845"/>
          <a:stretch/>
        </p:blipFill>
        <p:spPr>
          <a:xfrm>
            <a:off x="4952212" y="1737360"/>
            <a:ext cx="3997235" cy="4036423"/>
          </a:xfrm>
          <a:prstGeom prst="rect">
            <a:avLst/>
          </a:prstGeom>
        </p:spPr>
      </p:pic>
      <p:sp>
        <p:nvSpPr>
          <p:cNvPr id="10" name="圓角矩形 9"/>
          <p:cNvSpPr/>
          <p:nvPr/>
        </p:nvSpPr>
        <p:spPr>
          <a:xfrm>
            <a:off x="7444033" y="5408022"/>
            <a:ext cx="1242765" cy="5094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7225898" y="5967483"/>
            <a:ext cx="1723549" cy="461665"/>
          </a:xfrm>
          <a:prstGeom prst="rect">
            <a:avLst/>
          </a:prstGeom>
          <a:noFill/>
        </p:spPr>
        <p:txBody>
          <a:bodyPr wrap="non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跳過該步驟</a:t>
            </a:r>
            <a:endParaRPr lang="zh-TW" altLang="en-US" sz="2400" b="1" dirty="0">
              <a:solidFill>
                <a:srgbClr val="FF0000"/>
              </a:solidFill>
              <a:latin typeface="標楷體" panose="03000509000000000000" pitchFamily="65" charset="-120"/>
              <a:ea typeface="標楷體" panose="03000509000000000000" pitchFamily="65" charset="-120"/>
            </a:endParaRPr>
          </a:p>
        </p:txBody>
      </p:sp>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52316" t="37663" r="13291" b="11255"/>
          <a:stretch/>
        </p:blipFill>
        <p:spPr>
          <a:xfrm>
            <a:off x="8401684" y="1202245"/>
            <a:ext cx="3459392" cy="3082834"/>
          </a:xfrm>
          <a:prstGeom prst="rect">
            <a:avLst/>
          </a:prstGeom>
        </p:spPr>
      </p:pic>
      <p:sp>
        <p:nvSpPr>
          <p:cNvPr id="13" name="圓角矩形 12"/>
          <p:cNvSpPr/>
          <p:nvPr/>
        </p:nvSpPr>
        <p:spPr>
          <a:xfrm>
            <a:off x="8888615" y="3751367"/>
            <a:ext cx="1242765" cy="624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1727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089" y="1111662"/>
            <a:ext cx="9045417" cy="5427250"/>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14</a:t>
            </a:fld>
            <a:endParaRPr lang="zh-TW" altLang="en-US"/>
          </a:p>
        </p:txBody>
      </p:sp>
      <p:sp>
        <p:nvSpPr>
          <p:cNvPr id="8" name="圓角矩形 7"/>
          <p:cNvSpPr/>
          <p:nvPr/>
        </p:nvSpPr>
        <p:spPr>
          <a:xfrm>
            <a:off x="4620843" y="2492533"/>
            <a:ext cx="910381" cy="3582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BA9D94C1-896E-45B7-91F9-883547E7C0F8}"/>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-6</a:t>
            </a:r>
            <a:endParaRPr lang="zh-TW" altLang="en-US" dirty="0"/>
          </a:p>
        </p:txBody>
      </p:sp>
      <p:sp>
        <p:nvSpPr>
          <p:cNvPr id="10" name="語音泡泡: 圓角矩形 9">
            <a:extLst>
              <a:ext uri="{FF2B5EF4-FFF2-40B4-BE49-F238E27FC236}">
                <a16:creationId xmlns:a16="http://schemas.microsoft.com/office/drawing/2014/main" id="{60992D71-D14A-46F4-9C24-27EBF03DDE32}"/>
              </a:ext>
            </a:extLst>
          </p:cNvPr>
          <p:cNvSpPr/>
          <p:nvPr/>
        </p:nvSpPr>
        <p:spPr>
          <a:xfrm>
            <a:off x="594345" y="2618212"/>
            <a:ext cx="3381488" cy="2193624"/>
          </a:xfrm>
          <a:prstGeom prst="wedgeRoundRectCallout">
            <a:avLst>
              <a:gd name="adj1" fmla="val 66129"/>
              <a:gd name="adj2" fmla="val -40827"/>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步驟三：可直接開始會議</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課程</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或排程會議</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預約課程</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免費版每次使用上限</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40</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分鐘</a:t>
            </a:r>
          </a:p>
        </p:txBody>
      </p:sp>
    </p:spTree>
    <p:extLst>
      <p:ext uri="{BB962C8B-B14F-4D97-AF65-F5344CB8AC3E}">
        <p14:creationId xmlns:p14="http://schemas.microsoft.com/office/powerpoint/2010/main" val="40964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8986" r="2915" b="5363"/>
          <a:stretch/>
        </p:blipFill>
        <p:spPr>
          <a:xfrm>
            <a:off x="720302" y="1586229"/>
            <a:ext cx="10202756" cy="4770121"/>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15</a:t>
            </a:fld>
            <a:endParaRPr lang="zh-TW" altLang="en-US"/>
          </a:p>
        </p:txBody>
      </p:sp>
      <p:sp>
        <p:nvSpPr>
          <p:cNvPr id="7" name="矩形 6"/>
          <p:cNvSpPr/>
          <p:nvPr/>
        </p:nvSpPr>
        <p:spPr>
          <a:xfrm>
            <a:off x="720302" y="920284"/>
            <a:ext cx="4708340" cy="424732"/>
          </a:xfrm>
          <a:prstGeom prst="rect">
            <a:avLst/>
          </a:prstGeom>
        </p:spPr>
        <p:txBody>
          <a:bodyPr vert="horz" lIns="91440" tIns="45720" rIns="91440" bIns="45720" rtlCol="0">
            <a:normAutofit/>
          </a:bodyPr>
          <a:lstStyle/>
          <a:p>
            <a:pPr>
              <a:lnSpc>
                <a:spcPct val="90000"/>
              </a:lnSpc>
              <a:spcBef>
                <a:spcPts val="1000"/>
              </a:spcBef>
            </a:pPr>
            <a:r>
              <a:rPr lang="zh-TW" altLang="en-US" sz="2400" b="1" dirty="0">
                <a:latin typeface="微軟正黑體" panose="020B0604030504040204" pitchFamily="34" charset="-120"/>
                <a:ea typeface="微軟正黑體" panose="020B0604030504040204" pitchFamily="34" charset="-120"/>
              </a:rPr>
              <a:t>步驟四：設定</a:t>
            </a:r>
            <a:r>
              <a:rPr lang="zh-TW" altLang="zh-TW" sz="2400" b="1" dirty="0">
                <a:latin typeface="微軟正黑體" panose="020B0604030504040204" pitchFamily="34" charset="-120"/>
                <a:ea typeface="微軟正黑體" panose="020B0604030504040204" pitchFamily="34" charset="-120"/>
              </a:rPr>
              <a:t>會議</a:t>
            </a:r>
            <a:r>
              <a:rPr lang="zh-TW" altLang="en-US" sz="2400" b="1" dirty="0">
                <a:latin typeface="微軟正黑體" panose="020B0604030504040204" pitchFamily="34" charset="-120"/>
                <a:ea typeface="微軟正黑體" panose="020B0604030504040204" pitchFamily="34" charset="-120"/>
              </a:rPr>
              <a:t>資料</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預約</a:t>
            </a:r>
            <a:r>
              <a:rPr lang="zh-TW" altLang="zh-TW" sz="2400" b="1" dirty="0">
                <a:latin typeface="微軟正黑體" panose="020B0604030504040204" pitchFamily="34" charset="-120"/>
                <a:ea typeface="微軟正黑體" panose="020B0604030504040204" pitchFamily="34" charset="-120"/>
              </a:rPr>
              <a:t>課程</a:t>
            </a:r>
            <a:r>
              <a:rPr lang="en-US" altLang="zh-TW" sz="2400" b="1" dirty="0">
                <a:latin typeface="微軟正黑體" panose="020B0604030504040204" pitchFamily="34" charset="-120"/>
                <a:ea typeface="微軟正黑體" panose="020B0604030504040204" pitchFamily="34" charset="-120"/>
              </a:rPr>
              <a:t>)</a:t>
            </a:r>
            <a:endParaRPr lang="zh-TW" altLang="zh-TW" sz="2400" b="1" dirty="0">
              <a:latin typeface="微軟正黑體" panose="020B0604030504040204" pitchFamily="34" charset="-120"/>
              <a:ea typeface="微軟正黑體" panose="020B0604030504040204" pitchFamily="34" charset="-120"/>
            </a:endParaRPr>
          </a:p>
        </p:txBody>
      </p:sp>
      <p:sp>
        <p:nvSpPr>
          <p:cNvPr id="8" name="圓角矩形 7"/>
          <p:cNvSpPr/>
          <p:nvPr/>
        </p:nvSpPr>
        <p:spPr>
          <a:xfrm>
            <a:off x="3792735" y="3086310"/>
            <a:ext cx="4606529" cy="2363334"/>
          </a:xfrm>
          <a:prstGeom prst="roundRect">
            <a:avLst>
              <a:gd name="adj" fmla="val 60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29AF5FE9-DD17-4373-8969-662ADF4D0640}"/>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-7</a:t>
            </a:r>
            <a:endParaRPr lang="zh-TW" altLang="en-US" dirty="0"/>
          </a:p>
        </p:txBody>
      </p:sp>
      <p:sp>
        <p:nvSpPr>
          <p:cNvPr id="10" name="語音泡泡: 圓角矩形 9">
            <a:extLst>
              <a:ext uri="{FF2B5EF4-FFF2-40B4-BE49-F238E27FC236}">
                <a16:creationId xmlns:a16="http://schemas.microsoft.com/office/drawing/2014/main" id="{60992D71-D14A-46F4-9C24-27EBF03DDE32}"/>
              </a:ext>
            </a:extLst>
          </p:cNvPr>
          <p:cNvSpPr/>
          <p:nvPr/>
        </p:nvSpPr>
        <p:spPr>
          <a:xfrm>
            <a:off x="8656251" y="2264877"/>
            <a:ext cx="2159532" cy="1244941"/>
          </a:xfrm>
          <a:prstGeom prst="wedgeRoundRectCallout">
            <a:avLst>
              <a:gd name="adj1" fmla="val -72529"/>
              <a:gd name="adj2" fmla="val 38315"/>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輸入課程訊息與時間設定</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0643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668" t="20387" r="2507" b="7114"/>
          <a:stretch/>
        </p:blipFill>
        <p:spPr>
          <a:xfrm>
            <a:off x="274319" y="1600834"/>
            <a:ext cx="9030915" cy="4099561"/>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16</a:t>
            </a:fld>
            <a:endParaRPr lang="zh-TW" altLang="en-US"/>
          </a:p>
        </p:txBody>
      </p:sp>
      <p:sp>
        <p:nvSpPr>
          <p:cNvPr id="8" name="圓角矩形 7"/>
          <p:cNvSpPr/>
          <p:nvPr/>
        </p:nvSpPr>
        <p:spPr>
          <a:xfrm>
            <a:off x="2519516" y="4489450"/>
            <a:ext cx="6516908" cy="4385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4AA629F0-4946-48B0-8EE6-EE9FED54C4D7}"/>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-8</a:t>
            </a:r>
            <a:endParaRPr lang="zh-TW" altLang="en-US" dirty="0"/>
          </a:p>
        </p:txBody>
      </p:sp>
      <p:sp>
        <p:nvSpPr>
          <p:cNvPr id="10" name="語音泡泡: 圓角矩形 9">
            <a:extLst>
              <a:ext uri="{FF2B5EF4-FFF2-40B4-BE49-F238E27FC236}">
                <a16:creationId xmlns:a16="http://schemas.microsoft.com/office/drawing/2014/main" id="{A8A71677-AE99-4F12-8499-F52354189653}"/>
              </a:ext>
            </a:extLst>
          </p:cNvPr>
          <p:cNvSpPr/>
          <p:nvPr/>
        </p:nvSpPr>
        <p:spPr>
          <a:xfrm>
            <a:off x="8419652" y="1412165"/>
            <a:ext cx="3270324" cy="2908823"/>
          </a:xfrm>
          <a:prstGeom prst="wedgeRoundRectCallout">
            <a:avLst>
              <a:gd name="adj1" fmla="val -41853"/>
              <a:gd name="adj2" fmla="val 57854"/>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步驟五：將會議鏈接網址以電子郵件或通訊軟體傳送給同學，同學點選鏈接網址加入會議即可</a:t>
            </a:r>
          </a:p>
        </p:txBody>
      </p:sp>
    </p:spTree>
    <p:extLst>
      <p:ext uri="{BB962C8B-B14F-4D97-AF65-F5344CB8AC3E}">
        <p14:creationId xmlns:p14="http://schemas.microsoft.com/office/powerpoint/2010/main" val="147760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669" t="114" r="26253" b="12363"/>
          <a:stretch/>
        </p:blipFill>
        <p:spPr>
          <a:xfrm>
            <a:off x="2625809" y="1386840"/>
            <a:ext cx="6940382" cy="5056468"/>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17</a:t>
            </a:fld>
            <a:endParaRPr lang="zh-TW" altLang="en-US"/>
          </a:p>
        </p:txBody>
      </p:sp>
      <p:sp>
        <p:nvSpPr>
          <p:cNvPr id="8" name="圓角矩形 7"/>
          <p:cNvSpPr/>
          <p:nvPr/>
        </p:nvSpPr>
        <p:spPr>
          <a:xfrm>
            <a:off x="5400244" y="4147073"/>
            <a:ext cx="1310640" cy="13868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2F55A791-8BE6-4D9E-A515-64D4AB32F989}"/>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-9</a:t>
            </a:r>
            <a:endParaRPr lang="zh-TW" altLang="en-US" dirty="0"/>
          </a:p>
        </p:txBody>
      </p:sp>
      <p:sp>
        <p:nvSpPr>
          <p:cNvPr id="10" name="語音泡泡: 圓角矩形 9">
            <a:extLst>
              <a:ext uri="{FF2B5EF4-FFF2-40B4-BE49-F238E27FC236}">
                <a16:creationId xmlns:a16="http://schemas.microsoft.com/office/drawing/2014/main" id="{B402650D-33A8-424A-B36E-459EB9A111C4}"/>
              </a:ext>
            </a:extLst>
          </p:cNvPr>
          <p:cNvSpPr/>
          <p:nvPr/>
        </p:nvSpPr>
        <p:spPr>
          <a:xfrm>
            <a:off x="6445624" y="2467198"/>
            <a:ext cx="3293537" cy="1540960"/>
          </a:xfrm>
          <a:prstGeom prst="wedgeRoundRectCallout">
            <a:avLst>
              <a:gd name="adj1" fmla="val -44575"/>
              <a:gd name="adj2" fmla="val 74144"/>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步驟六：老師可共享螢幕，讓上課同學即時觀看上課內容</a:t>
            </a:r>
          </a:p>
        </p:txBody>
      </p:sp>
    </p:spTree>
    <p:extLst>
      <p:ext uri="{BB962C8B-B14F-4D97-AF65-F5344CB8AC3E}">
        <p14:creationId xmlns:p14="http://schemas.microsoft.com/office/powerpoint/2010/main" val="1419673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2175" t="7512" r="11964" b="13685"/>
          <a:stretch/>
        </p:blipFill>
        <p:spPr>
          <a:xfrm>
            <a:off x="2346512" y="1310640"/>
            <a:ext cx="9220201" cy="5045710"/>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18</a:t>
            </a:fld>
            <a:endParaRPr lang="zh-TW" altLang="en-US"/>
          </a:p>
        </p:txBody>
      </p:sp>
      <p:sp>
        <p:nvSpPr>
          <p:cNvPr id="8" name="圓角矩形 7"/>
          <p:cNvSpPr/>
          <p:nvPr/>
        </p:nvSpPr>
        <p:spPr>
          <a:xfrm>
            <a:off x="2346511" y="3297218"/>
            <a:ext cx="2331721" cy="13868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0412461" y="6023370"/>
            <a:ext cx="1143000" cy="343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a:extLst>
              <a:ext uri="{FF2B5EF4-FFF2-40B4-BE49-F238E27FC236}">
                <a16:creationId xmlns:a16="http://schemas.microsoft.com/office/drawing/2014/main" id="{4DC87FC1-23EB-4418-813D-6D626290F462}"/>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-10</a:t>
            </a:r>
            <a:endParaRPr lang="zh-TW" altLang="en-US" dirty="0"/>
          </a:p>
        </p:txBody>
      </p:sp>
      <p:sp>
        <p:nvSpPr>
          <p:cNvPr id="12" name="語音泡泡: 圓角矩形 11">
            <a:extLst>
              <a:ext uri="{FF2B5EF4-FFF2-40B4-BE49-F238E27FC236}">
                <a16:creationId xmlns:a16="http://schemas.microsoft.com/office/drawing/2014/main" id="{721540A4-6F79-47AD-82FE-5F5542D72F5C}"/>
              </a:ext>
            </a:extLst>
          </p:cNvPr>
          <p:cNvSpPr/>
          <p:nvPr/>
        </p:nvSpPr>
        <p:spPr>
          <a:xfrm>
            <a:off x="358589" y="2644588"/>
            <a:ext cx="1783080" cy="1927412"/>
          </a:xfrm>
          <a:prstGeom prst="wedgeRoundRectCallout">
            <a:avLst>
              <a:gd name="adj1" fmla="val 61574"/>
              <a:gd name="adj2" fmla="val 23786"/>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步驟七：選擇共享畫面，點選共享</a:t>
            </a:r>
          </a:p>
        </p:txBody>
      </p:sp>
    </p:spTree>
    <p:extLst>
      <p:ext uri="{BB962C8B-B14F-4D97-AF65-F5344CB8AC3E}">
        <p14:creationId xmlns:p14="http://schemas.microsoft.com/office/powerpoint/2010/main" val="1352517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417" y="1347940"/>
            <a:ext cx="8655315" cy="5193189"/>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19</a:t>
            </a:fld>
            <a:endParaRPr lang="zh-TW" altLang="en-US"/>
          </a:p>
        </p:txBody>
      </p:sp>
      <p:sp>
        <p:nvSpPr>
          <p:cNvPr id="8" name="圓角矩形 7"/>
          <p:cNvSpPr/>
          <p:nvPr/>
        </p:nvSpPr>
        <p:spPr>
          <a:xfrm>
            <a:off x="2567490" y="1242351"/>
            <a:ext cx="4632962" cy="6400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8B1002AA-2B0B-4FB8-9A2E-7A49DBE45A5C}"/>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zh-TW" dirty="0"/>
              <a:t>安裝執行</a:t>
            </a:r>
            <a:r>
              <a:rPr lang="en-US" altLang="zh-TW" dirty="0"/>
              <a:t>ZOOM</a:t>
            </a:r>
            <a:r>
              <a:rPr lang="zh-TW" altLang="zh-TW" dirty="0"/>
              <a:t>視訊會議軟體</a:t>
            </a:r>
            <a:r>
              <a:rPr lang="en-US" altLang="zh-TW" dirty="0" smtClean="0"/>
              <a:t>-11</a:t>
            </a:r>
            <a:endParaRPr lang="zh-TW" altLang="en-US" dirty="0"/>
          </a:p>
        </p:txBody>
      </p:sp>
      <p:sp>
        <p:nvSpPr>
          <p:cNvPr id="10" name="語音泡泡: 圓角矩形 9">
            <a:extLst>
              <a:ext uri="{FF2B5EF4-FFF2-40B4-BE49-F238E27FC236}">
                <a16:creationId xmlns:a16="http://schemas.microsoft.com/office/drawing/2014/main" id="{129BD68C-E70E-494E-8855-BF1529029AF1}"/>
              </a:ext>
            </a:extLst>
          </p:cNvPr>
          <p:cNvSpPr/>
          <p:nvPr/>
        </p:nvSpPr>
        <p:spPr>
          <a:xfrm>
            <a:off x="8973669" y="2767060"/>
            <a:ext cx="2743201" cy="1694330"/>
          </a:xfrm>
          <a:prstGeom prst="wedgeRoundRectCallout">
            <a:avLst>
              <a:gd name="adj1" fmla="val -62253"/>
              <a:gd name="adj2" fmla="val 35103"/>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步驟八：共享螢幕時可啟用共同註記功能，模擬黑板書寫。</a:t>
            </a:r>
          </a:p>
        </p:txBody>
      </p:sp>
    </p:spTree>
    <p:extLst>
      <p:ext uri="{BB962C8B-B14F-4D97-AF65-F5344CB8AC3E}">
        <p14:creationId xmlns:p14="http://schemas.microsoft.com/office/powerpoint/2010/main" val="4064340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8891" y="374361"/>
            <a:ext cx="10515600" cy="798657"/>
          </a:xfrm>
        </p:spPr>
        <p:style>
          <a:lnRef idx="3">
            <a:schemeClr val="lt1"/>
          </a:lnRef>
          <a:fillRef idx="1">
            <a:schemeClr val="accent6"/>
          </a:fillRef>
          <a:effectRef idx="1">
            <a:schemeClr val="accent6"/>
          </a:effectRef>
          <a:fontRef idx="minor">
            <a:schemeClr val="lt1"/>
          </a:fontRef>
        </p:style>
        <p:txBody>
          <a:bodyPr>
            <a:normAutofit/>
          </a:bodyPr>
          <a:lstStyle/>
          <a:p>
            <a:pPr algn="ctr"/>
            <a:r>
              <a:rPr lang="zh-TW" altLang="zh-TW" sz="4000" dirty="0">
                <a:latin typeface="標楷體" panose="03000509000000000000" pitchFamily="65" charset="-120"/>
                <a:ea typeface="標楷體" panose="03000509000000000000" pitchFamily="65" charset="-120"/>
              </a:rPr>
              <a:t>防疫學習不中斷停課期間線上</a:t>
            </a:r>
            <a:r>
              <a:rPr lang="zh-TW" altLang="zh-TW" sz="4000" dirty="0" smtClean="0">
                <a:latin typeface="標楷體" panose="03000509000000000000" pitchFamily="65" charset="-120"/>
                <a:ea typeface="標楷體" panose="03000509000000000000" pitchFamily="65" charset="-120"/>
              </a:rPr>
              <a:t>補課說明</a:t>
            </a:r>
            <a:endParaRPr lang="zh-TW"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773546" y="1589015"/>
            <a:ext cx="10515600" cy="4351338"/>
          </a:xfrm>
        </p:spPr>
        <p:txBody>
          <a:bodyPr>
            <a:normAutofit/>
          </a:bodyPr>
          <a:lstStyle/>
          <a:p>
            <a:r>
              <a:rPr lang="zh-TW" altLang="en-US" sz="3200" dirty="0">
                <a:solidFill>
                  <a:srgbClr val="FF0000"/>
                </a:solidFill>
                <a:latin typeface="標楷體" panose="03000509000000000000" pitchFamily="65" charset="-120"/>
                <a:ea typeface="標楷體" panose="03000509000000000000" pitchFamily="65" charset="-120"/>
              </a:rPr>
              <a:t>方案一：</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老師擔任直播主</a:t>
            </a:r>
            <a:r>
              <a:rPr lang="en-US" altLang="zh-TW" sz="3200" dirty="0">
                <a:solidFill>
                  <a:srgbClr val="FF0000"/>
                </a:solidFill>
                <a:latin typeface="標楷體" panose="03000509000000000000" pitchFamily="65" charset="-120"/>
                <a:ea typeface="標楷體" panose="03000509000000000000" pitchFamily="65" charset="-120"/>
              </a:rPr>
              <a:t>)</a:t>
            </a:r>
          </a:p>
          <a:p>
            <a:r>
              <a:rPr lang="en-US" altLang="zh-TW" sz="3200" dirty="0">
                <a:latin typeface="標楷體" panose="03000509000000000000" pitchFamily="65" charset="-120"/>
                <a:ea typeface="標楷體" panose="03000509000000000000" pitchFamily="65" charset="-120"/>
              </a:rPr>
              <a:t>1.</a:t>
            </a:r>
            <a:r>
              <a:rPr lang="zh-TW" altLang="en-US" sz="3200" dirty="0">
                <a:solidFill>
                  <a:srgbClr val="7030A0"/>
                </a:solidFill>
                <a:latin typeface="標楷體" panose="03000509000000000000" pitchFamily="65" charset="-120"/>
                <a:ea typeface="標楷體" panose="03000509000000000000" pitchFamily="65" charset="-120"/>
              </a:rPr>
              <a:t>課程內容教學線上直播</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以學校課程教材為主</a:t>
            </a:r>
          </a:p>
          <a:p>
            <a:r>
              <a:rPr lang="en-US" altLang="zh-TW" sz="3200" dirty="0">
                <a:latin typeface="標楷體" panose="03000509000000000000" pitchFamily="65" charset="-120"/>
                <a:ea typeface="標楷體" panose="03000509000000000000" pitchFamily="65" charset="-120"/>
              </a:rPr>
              <a:t>2.</a:t>
            </a:r>
            <a:r>
              <a:rPr lang="zh-TW" altLang="en-US" sz="3200" dirty="0">
                <a:solidFill>
                  <a:srgbClr val="7030A0"/>
                </a:solidFill>
                <a:latin typeface="標楷體" panose="03000509000000000000" pitchFamily="65" charset="-120"/>
                <a:ea typeface="標楷體" panose="03000509000000000000" pitchFamily="65" charset="-120"/>
              </a:rPr>
              <a:t>利用工具：</a:t>
            </a:r>
            <a:r>
              <a:rPr lang="en-US" altLang="zh-TW" sz="3200" dirty="0">
                <a:latin typeface="標楷體" panose="03000509000000000000" pitchFamily="65" charset="-120"/>
                <a:ea typeface="標楷體" panose="03000509000000000000" pitchFamily="65" charset="-120"/>
              </a:rPr>
              <a:t>FB</a:t>
            </a:r>
            <a:r>
              <a:rPr lang="zh-TW" altLang="en-US" sz="3200" dirty="0">
                <a:latin typeface="標楷體" panose="03000509000000000000" pitchFamily="65" charset="-120"/>
                <a:ea typeface="標楷體" panose="03000509000000000000" pitchFamily="65" charset="-120"/>
              </a:rPr>
              <a:t>直播、</a:t>
            </a:r>
            <a:r>
              <a:rPr lang="en-US" altLang="zh-TW" sz="3200" dirty="0" err="1">
                <a:latin typeface="標楷體" panose="03000509000000000000" pitchFamily="65" charset="-120"/>
                <a:ea typeface="標楷體" panose="03000509000000000000" pitchFamily="65" charset="-120"/>
              </a:rPr>
              <a:t>youtube</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a:t>
            </a:r>
            <a:r>
              <a:rPr lang="zh-TW" altLang="en-US" sz="3200" dirty="0">
                <a:solidFill>
                  <a:srgbClr val="7030A0"/>
                </a:solidFill>
                <a:latin typeface="標楷體" panose="03000509000000000000" pitchFamily="65" charset="-120"/>
                <a:ea typeface="標楷體" panose="03000509000000000000" pitchFamily="65" charset="-120"/>
              </a:rPr>
              <a:t>線上學習歷程：</a:t>
            </a:r>
            <a:r>
              <a:rPr lang="en-US" altLang="zh-TW" sz="3200" dirty="0">
                <a:latin typeface="標楷體" panose="03000509000000000000" pitchFamily="65" charset="-120"/>
                <a:ea typeface="標楷體" panose="03000509000000000000" pitchFamily="65" charset="-120"/>
              </a:rPr>
              <a:t>Classroom</a:t>
            </a:r>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Teams</a:t>
            </a:r>
            <a:r>
              <a:rPr lang="zh-TW" altLang="en-US" sz="3200" dirty="0">
                <a:latin typeface="標楷體" panose="03000509000000000000" pitchFamily="65" charset="-120"/>
                <a:ea typeface="標楷體" panose="03000509000000000000" pitchFamily="65" charset="-120"/>
              </a:rPr>
              <a:t>等</a:t>
            </a:r>
          </a:p>
          <a:p>
            <a:r>
              <a:rPr lang="en-US" altLang="zh-TW" sz="3200" dirty="0">
                <a:latin typeface="標楷體" panose="03000509000000000000" pitchFamily="65" charset="-120"/>
                <a:ea typeface="標楷體" panose="03000509000000000000" pitchFamily="65" charset="-120"/>
              </a:rPr>
              <a:t>4.</a:t>
            </a:r>
            <a:r>
              <a:rPr lang="zh-TW" altLang="en-US" sz="3200" dirty="0">
                <a:solidFill>
                  <a:srgbClr val="7030A0"/>
                </a:solidFill>
                <a:latin typeface="標楷體" panose="03000509000000000000" pitchFamily="65" charset="-120"/>
                <a:ea typeface="標楷體" panose="03000509000000000000" pitchFamily="65" charset="-120"/>
              </a:rPr>
              <a:t>聯繫軟體：</a:t>
            </a:r>
            <a:r>
              <a:rPr lang="en-US" altLang="zh-TW" sz="3200" dirty="0">
                <a:latin typeface="標楷體" panose="03000509000000000000" pitchFamily="65" charset="-120"/>
                <a:ea typeface="標楷體" panose="03000509000000000000" pitchFamily="65" charset="-120"/>
              </a:rPr>
              <a:t>Line</a:t>
            </a:r>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Message</a:t>
            </a:r>
            <a:r>
              <a:rPr lang="zh-TW" altLang="en-US" sz="3200" dirty="0">
                <a:latin typeface="標楷體" panose="03000509000000000000" pitchFamily="65" charset="-120"/>
                <a:ea typeface="標楷體" panose="03000509000000000000" pitchFamily="65" charset="-120"/>
              </a:rPr>
              <a:t>、簡訊等</a:t>
            </a:r>
          </a:p>
          <a:p>
            <a:r>
              <a:rPr lang="en-US" altLang="zh-TW" sz="3200" dirty="0">
                <a:latin typeface="標楷體" panose="03000509000000000000" pitchFamily="65" charset="-120"/>
                <a:ea typeface="標楷體" panose="03000509000000000000" pitchFamily="65" charset="-120"/>
              </a:rPr>
              <a:t>5.</a:t>
            </a:r>
            <a:r>
              <a:rPr lang="zh-TW" altLang="en-US" sz="3200" dirty="0">
                <a:solidFill>
                  <a:srgbClr val="7030A0"/>
                </a:solidFill>
                <a:latin typeface="標楷體" panose="03000509000000000000" pitchFamily="65" charset="-120"/>
                <a:ea typeface="標楷體" panose="03000509000000000000" pitchFamily="65" charset="-120"/>
              </a:rPr>
              <a:t>數位學習與教師</a:t>
            </a:r>
            <a:r>
              <a:rPr lang="zh-TW" altLang="en-US" sz="3200" dirty="0" smtClean="0">
                <a:solidFill>
                  <a:srgbClr val="7030A0"/>
                </a:solidFill>
                <a:latin typeface="標楷體" panose="03000509000000000000" pitchFamily="65" charset="-120"/>
                <a:ea typeface="標楷體" panose="03000509000000000000" pitchFamily="65" charset="-120"/>
              </a:rPr>
              <a:t>授課 </a:t>
            </a:r>
            <a:r>
              <a:rPr lang="en-US" altLang="zh-TW" sz="3200" dirty="0" smtClean="0">
                <a:latin typeface="標楷體" panose="03000509000000000000" pitchFamily="65" charset="-120"/>
                <a:ea typeface="標楷體" panose="03000509000000000000" pitchFamily="65" charset="-120"/>
              </a:rPr>
              <a:t>= </a:t>
            </a:r>
            <a:r>
              <a:rPr lang="en-US" altLang="zh-TW" sz="3200" dirty="0">
                <a:latin typeface="標楷體" panose="03000509000000000000" pitchFamily="65" charset="-120"/>
                <a:ea typeface="標楷體" panose="03000509000000000000" pitchFamily="65" charset="-120"/>
              </a:rPr>
              <a:t>0:1</a:t>
            </a:r>
          </a:p>
          <a:p>
            <a:r>
              <a:rPr lang="en-US" altLang="zh-TW" sz="3200" dirty="0">
                <a:latin typeface="標楷體" panose="03000509000000000000" pitchFamily="65" charset="-120"/>
                <a:ea typeface="標楷體" panose="03000509000000000000" pitchFamily="65" charset="-120"/>
              </a:rPr>
              <a:t>6.</a:t>
            </a:r>
            <a:r>
              <a:rPr lang="zh-TW" altLang="en-US" sz="3200" dirty="0">
                <a:solidFill>
                  <a:srgbClr val="7030A0"/>
                </a:solidFill>
                <a:latin typeface="標楷體" panose="03000509000000000000" pitchFamily="65" charset="-120"/>
                <a:ea typeface="標楷體" panose="03000509000000000000" pitchFamily="65" charset="-120"/>
              </a:rPr>
              <a:t>課堂型態：</a:t>
            </a:r>
            <a:r>
              <a:rPr lang="zh-TW" altLang="en-US" sz="3200" dirty="0">
                <a:latin typeface="標楷體" panose="03000509000000000000" pitchFamily="65" charset="-120"/>
                <a:ea typeface="標楷體" panose="03000509000000000000" pitchFamily="65" charset="-120"/>
              </a:rPr>
              <a:t>教師完全授課</a:t>
            </a:r>
          </a:p>
          <a:p>
            <a:endParaRPr lang="zh-TW" altLang="en-US" sz="32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2</a:t>
            </a:fld>
            <a:endParaRPr lang="zh-TW" altLang="en-US"/>
          </a:p>
        </p:txBody>
      </p:sp>
    </p:spTree>
    <p:extLst>
      <p:ext uri="{BB962C8B-B14F-4D97-AF65-F5344CB8AC3E}">
        <p14:creationId xmlns:p14="http://schemas.microsoft.com/office/powerpoint/2010/main" val="3809991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8986" b="6263"/>
          <a:stretch/>
        </p:blipFill>
        <p:spPr>
          <a:xfrm>
            <a:off x="193915" y="1201783"/>
            <a:ext cx="11009409" cy="4937759"/>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20</a:t>
            </a:fld>
            <a:endParaRPr lang="zh-TW" altLang="en-US"/>
          </a:p>
        </p:txBody>
      </p:sp>
      <p:sp>
        <p:nvSpPr>
          <p:cNvPr id="5" name="標題 1">
            <a:extLst>
              <a:ext uri="{FF2B5EF4-FFF2-40B4-BE49-F238E27FC236}">
                <a16:creationId xmlns:a16="http://schemas.microsoft.com/office/drawing/2014/main" id="{8B1002AA-2B0B-4FB8-9A2E-7A49DBE45A5C}"/>
              </a:ext>
            </a:extLst>
          </p:cNvPr>
          <p:cNvSpPr txBox="1">
            <a:spLocks/>
          </p:cNvSpPr>
          <p:nvPr/>
        </p:nvSpPr>
        <p:spPr>
          <a:xfrm>
            <a:off x="1574074" y="470870"/>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、檢視</a:t>
            </a:r>
            <a:r>
              <a:rPr lang="en-US" altLang="zh-TW" dirty="0" smtClean="0"/>
              <a:t>ZOOM</a:t>
            </a:r>
            <a:r>
              <a:rPr lang="zh-TW" altLang="en-US" dirty="0" smtClean="0"/>
              <a:t>設定檔</a:t>
            </a:r>
            <a:r>
              <a:rPr lang="en-US" altLang="zh-TW" dirty="0" smtClean="0"/>
              <a:t>-12</a:t>
            </a:r>
            <a:endParaRPr lang="zh-TW" altLang="en-US" dirty="0"/>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26731" t="40693" r="31840" b="35065"/>
          <a:stretch/>
        </p:blipFill>
        <p:spPr>
          <a:xfrm>
            <a:off x="731306" y="4222718"/>
            <a:ext cx="6585430" cy="2312127"/>
          </a:xfrm>
          <a:prstGeom prst="rect">
            <a:avLst/>
          </a:prstGeom>
          <a:ln w="38100">
            <a:solidFill>
              <a:srgbClr val="FF0000"/>
            </a:solidFill>
          </a:ln>
        </p:spPr>
      </p:pic>
      <p:sp>
        <p:nvSpPr>
          <p:cNvPr id="8" name="圓角矩形 7"/>
          <p:cNvSpPr/>
          <p:nvPr/>
        </p:nvSpPr>
        <p:spPr>
          <a:xfrm>
            <a:off x="4990278" y="3350621"/>
            <a:ext cx="2847436" cy="6400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5142678" y="2794498"/>
            <a:ext cx="866236" cy="4354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a:stCxn id="9" idx="1"/>
            <a:endCxn id="7" idx="0"/>
          </p:cNvCxnSpPr>
          <p:nvPr/>
        </p:nvCxnSpPr>
        <p:spPr>
          <a:xfrm flipH="1">
            <a:off x="4024021" y="3012221"/>
            <a:ext cx="1118657" cy="1210497"/>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7320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196" b="10745"/>
          <a:stretch/>
        </p:blipFill>
        <p:spPr>
          <a:xfrm>
            <a:off x="183885" y="2398322"/>
            <a:ext cx="6922241" cy="3557963"/>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21</a:t>
            </a:fld>
            <a:endParaRPr lang="zh-TW" altLang="en-US"/>
          </a:p>
        </p:txBody>
      </p:sp>
      <p:sp>
        <p:nvSpPr>
          <p:cNvPr id="5" name="標題 1"/>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-1</a:t>
            </a:r>
            <a:endParaRPr lang="zh-TW" altLang="zh-TW" dirty="0">
              <a:solidFill>
                <a:schemeClr val="accent5">
                  <a:lumMod val="50000"/>
                </a:schemeClr>
              </a:solidFill>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4263" t="14503" r="27945" b="7792"/>
          <a:stretch/>
        </p:blipFill>
        <p:spPr>
          <a:xfrm>
            <a:off x="5198376" y="2041081"/>
            <a:ext cx="6818812" cy="4689567"/>
          </a:xfrm>
          <a:prstGeom prst="rect">
            <a:avLst/>
          </a:prstGeom>
          <a:ln>
            <a:solidFill>
              <a:schemeClr val="bg1">
                <a:lumMod val="75000"/>
              </a:schemeClr>
            </a:solidFill>
          </a:ln>
        </p:spPr>
      </p:pic>
      <p:sp>
        <p:nvSpPr>
          <p:cNvPr id="8" name="圓角矩形 7"/>
          <p:cNvSpPr/>
          <p:nvPr/>
        </p:nvSpPr>
        <p:spPr>
          <a:xfrm>
            <a:off x="183885" y="4112624"/>
            <a:ext cx="1062209" cy="705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837458" y="3803023"/>
            <a:ext cx="4043082" cy="705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7837460" y="6182775"/>
            <a:ext cx="4043082" cy="4959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5DCA3260-3992-4B0E-B8E3-37340F118837}"/>
              </a:ext>
            </a:extLst>
          </p:cNvPr>
          <p:cNvSpPr/>
          <p:nvPr/>
        </p:nvSpPr>
        <p:spPr>
          <a:xfrm>
            <a:off x="171994" y="1288664"/>
            <a:ext cx="3826265" cy="875852"/>
          </a:xfrm>
          <a:prstGeom prst="wedgeRoundRectCallout">
            <a:avLst>
              <a:gd name="adj1" fmla="val -31206"/>
              <a:gd name="adj2" fmla="val 64728"/>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步驟一：進入因材網畫面，點選教育雲端帳號登入</a:t>
            </a:r>
          </a:p>
        </p:txBody>
      </p:sp>
      <p:sp>
        <p:nvSpPr>
          <p:cNvPr id="14" name="語音泡泡: 圓角矩形 13">
            <a:extLst>
              <a:ext uri="{FF2B5EF4-FFF2-40B4-BE49-F238E27FC236}">
                <a16:creationId xmlns:a16="http://schemas.microsoft.com/office/drawing/2014/main" id="{20EFF832-AF0B-47DF-BE08-B356F836FCDF}"/>
              </a:ext>
            </a:extLst>
          </p:cNvPr>
          <p:cNvSpPr/>
          <p:nvPr/>
        </p:nvSpPr>
        <p:spPr>
          <a:xfrm>
            <a:off x="8054277" y="1275486"/>
            <a:ext cx="3826265" cy="875852"/>
          </a:xfrm>
          <a:prstGeom prst="wedgeRoundRectCallout">
            <a:avLst>
              <a:gd name="adj1" fmla="val -16211"/>
              <a:gd name="adj2" fmla="val 86222"/>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步驟二：以教育雲端帳號登入，或縣市帳號登入</a:t>
            </a:r>
          </a:p>
        </p:txBody>
      </p:sp>
    </p:spTree>
    <p:extLst>
      <p:ext uri="{BB962C8B-B14F-4D97-AF65-F5344CB8AC3E}">
        <p14:creationId xmlns:p14="http://schemas.microsoft.com/office/powerpoint/2010/main" val="2304796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836" b="5409"/>
          <a:stretch/>
        </p:blipFill>
        <p:spPr>
          <a:xfrm>
            <a:off x="933170" y="1718401"/>
            <a:ext cx="10325661" cy="5003074"/>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22</a:t>
            </a:fld>
            <a:endParaRPr lang="zh-TW" altLang="en-US"/>
          </a:p>
        </p:txBody>
      </p:sp>
      <p:sp>
        <p:nvSpPr>
          <p:cNvPr id="7" name="矩形 6"/>
          <p:cNvSpPr/>
          <p:nvPr/>
        </p:nvSpPr>
        <p:spPr>
          <a:xfrm>
            <a:off x="863153" y="1195181"/>
            <a:ext cx="5576834" cy="424732"/>
          </a:xfrm>
          <a:prstGeom prst="rect">
            <a:avLst/>
          </a:prstGeom>
        </p:spPr>
        <p:txBody>
          <a:bodyPr vert="horz" lIns="91440" tIns="45720" rIns="91440" bIns="45720" rtlCol="0">
            <a:normAutofit/>
          </a:bodyPr>
          <a:lstStyle/>
          <a:p>
            <a:pPr>
              <a:lnSpc>
                <a:spcPct val="90000"/>
              </a:lnSpc>
              <a:spcBef>
                <a:spcPts val="1000"/>
              </a:spcBef>
            </a:pPr>
            <a:r>
              <a:rPr lang="zh-TW" altLang="zh-TW" sz="2400" b="1" dirty="0">
                <a:latin typeface="微軟正黑體" panose="020B0604030504040204" pitchFamily="34" charset="-120"/>
                <a:ea typeface="微軟正黑體" panose="020B0604030504040204" pitchFamily="34" charset="-120"/>
              </a:rPr>
              <a:t>步驟</a:t>
            </a:r>
            <a:r>
              <a:rPr lang="zh-TW" altLang="en-US" sz="2400" b="1" dirty="0">
                <a:latin typeface="微軟正黑體" panose="020B0604030504040204" pitchFamily="34" charset="-120"/>
                <a:ea typeface="微軟正黑體" panose="020B0604030504040204" pitchFamily="34" charset="-120"/>
              </a:rPr>
              <a:t>三</a:t>
            </a:r>
            <a:r>
              <a:rPr lang="zh-TW"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進入因材網教師主畫面</a:t>
            </a:r>
            <a:endParaRPr lang="zh-TW" altLang="zh-TW" sz="2400" b="1"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8D198ECB-F8C2-4090-BA18-374B494DCA67}"/>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-2</a:t>
            </a:r>
            <a:endParaRPr lang="zh-TW" altLang="zh-TW" dirty="0">
              <a:solidFill>
                <a:schemeClr val="accent5">
                  <a:lumMod val="50000"/>
                </a:schemeClr>
              </a:solidFill>
            </a:endParaRPr>
          </a:p>
        </p:txBody>
      </p:sp>
    </p:spTree>
    <p:extLst>
      <p:ext uri="{BB962C8B-B14F-4D97-AF65-F5344CB8AC3E}">
        <p14:creationId xmlns:p14="http://schemas.microsoft.com/office/powerpoint/2010/main" val="26327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32408" t="14183" r="18238" b="56698"/>
          <a:stretch/>
        </p:blipFill>
        <p:spPr>
          <a:xfrm>
            <a:off x="378822" y="1772966"/>
            <a:ext cx="5019573" cy="1777002"/>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23</a:t>
            </a:fld>
            <a:endParaRPr lang="zh-TW" altLang="en-US"/>
          </a:p>
        </p:txBody>
      </p:sp>
      <p:sp>
        <p:nvSpPr>
          <p:cNvPr id="7" name="圓角矩形 6"/>
          <p:cNvSpPr/>
          <p:nvPr/>
        </p:nvSpPr>
        <p:spPr>
          <a:xfrm>
            <a:off x="3003175" y="2083715"/>
            <a:ext cx="1111625" cy="933944"/>
          </a:xfrm>
          <a:prstGeom prst="roundRect">
            <a:avLst>
              <a:gd name="adj" fmla="val 706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15303" t="32684" r="9762" b="8875"/>
          <a:stretch/>
        </p:blipFill>
        <p:spPr>
          <a:xfrm>
            <a:off x="4332513" y="3109858"/>
            <a:ext cx="7537269" cy="3526972"/>
          </a:xfrm>
          <a:prstGeom prst="rect">
            <a:avLst/>
          </a:prstGeom>
          <a:ln>
            <a:solidFill>
              <a:schemeClr val="bg1">
                <a:lumMod val="75000"/>
              </a:schemeClr>
            </a:solidFill>
          </a:ln>
        </p:spPr>
      </p:pic>
      <p:sp>
        <p:nvSpPr>
          <p:cNvPr id="11" name="圓角矩形 10"/>
          <p:cNvSpPr/>
          <p:nvPr/>
        </p:nvSpPr>
        <p:spPr>
          <a:xfrm>
            <a:off x="4450079" y="5656216"/>
            <a:ext cx="1896933" cy="6101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68E0CB08-34C6-4D60-80F1-8EF263C82862}"/>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-3</a:t>
            </a:r>
            <a:endParaRPr lang="zh-TW" altLang="zh-TW" dirty="0">
              <a:solidFill>
                <a:schemeClr val="accent5">
                  <a:lumMod val="50000"/>
                </a:schemeClr>
              </a:solidFill>
            </a:endParaRPr>
          </a:p>
        </p:txBody>
      </p:sp>
      <p:sp>
        <p:nvSpPr>
          <p:cNvPr id="13" name="語音泡泡: 圓角矩形 12">
            <a:extLst>
              <a:ext uri="{FF2B5EF4-FFF2-40B4-BE49-F238E27FC236}">
                <a16:creationId xmlns:a16="http://schemas.microsoft.com/office/drawing/2014/main" id="{4CCE1C2F-36B9-4A07-BD78-A56EAE515600}"/>
              </a:ext>
            </a:extLst>
          </p:cNvPr>
          <p:cNvSpPr/>
          <p:nvPr/>
        </p:nvSpPr>
        <p:spPr>
          <a:xfrm>
            <a:off x="378822" y="1150293"/>
            <a:ext cx="4830312"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步驟四：進入課程學習</a:t>
            </a:r>
            <a:r>
              <a:rPr lang="en-US" altLang="zh-TW" sz="2400" b="1" dirty="0">
                <a:solidFill>
                  <a:schemeClr val="accent5">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課程列表</a:t>
            </a:r>
          </a:p>
        </p:txBody>
      </p:sp>
      <p:sp>
        <p:nvSpPr>
          <p:cNvPr id="14" name="語音泡泡: 圓角矩形 13">
            <a:extLst>
              <a:ext uri="{FF2B5EF4-FFF2-40B4-BE49-F238E27FC236}">
                <a16:creationId xmlns:a16="http://schemas.microsoft.com/office/drawing/2014/main" id="{23F99B81-DDCD-4A9A-BAD8-0785B1F111F9}"/>
              </a:ext>
            </a:extLst>
          </p:cNvPr>
          <p:cNvSpPr/>
          <p:nvPr/>
        </p:nvSpPr>
        <p:spPr>
          <a:xfrm>
            <a:off x="1847880" y="4938973"/>
            <a:ext cx="2310589" cy="1599939"/>
          </a:xfrm>
          <a:prstGeom prst="wedgeRoundRectCallout">
            <a:avLst>
              <a:gd name="adj1" fmla="val 61831"/>
              <a:gd name="adj2" fmla="val 1461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步驟五：</a:t>
            </a:r>
            <a:endParaRPr lang="en-US" altLang="zh-TW" sz="2400" b="1" dirty="0">
              <a:solidFill>
                <a:schemeClr val="accent5">
                  <a:lumMod val="50000"/>
                </a:schemeClr>
              </a:solidFill>
              <a:latin typeface="微軟正黑體" panose="020B0604030504040204" pitchFamily="34" charset="-120"/>
              <a:ea typeface="微軟正黑體" panose="020B0604030504040204" pitchFamily="34" charset="-120"/>
            </a:endParaRPr>
          </a:p>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選擇教學單元</a:t>
            </a:r>
            <a:r>
              <a:rPr lang="en-US" altLang="zh-TW" sz="2400" b="1" dirty="0">
                <a:solidFill>
                  <a:schemeClr val="accent5">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第一單元</a:t>
            </a:r>
          </a:p>
        </p:txBody>
      </p:sp>
    </p:spTree>
    <p:extLst>
      <p:ext uri="{BB962C8B-B14F-4D97-AF65-F5344CB8AC3E}">
        <p14:creationId xmlns:p14="http://schemas.microsoft.com/office/powerpoint/2010/main" val="1077903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360" t="35198" r="43996" b="6864"/>
          <a:stretch/>
        </p:blipFill>
        <p:spPr>
          <a:xfrm>
            <a:off x="235386" y="1942519"/>
            <a:ext cx="4577189" cy="2859604"/>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24</a:t>
            </a:fld>
            <a:endParaRPr lang="zh-TW" altLang="en-US"/>
          </a:p>
        </p:txBody>
      </p:sp>
      <p:sp>
        <p:nvSpPr>
          <p:cNvPr id="7" name="圓角矩形 6"/>
          <p:cNvSpPr/>
          <p:nvPr/>
        </p:nvSpPr>
        <p:spPr>
          <a:xfrm>
            <a:off x="1927027" y="2748910"/>
            <a:ext cx="2784566" cy="5980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19444" t="17656" r="12422" b="4889"/>
          <a:stretch/>
        </p:blipFill>
        <p:spPr>
          <a:xfrm>
            <a:off x="5111673" y="1649112"/>
            <a:ext cx="6675121" cy="4553041"/>
          </a:xfrm>
          <a:prstGeom prst="rect">
            <a:avLst/>
          </a:prstGeom>
          <a:ln>
            <a:solidFill>
              <a:schemeClr val="bg1">
                <a:lumMod val="75000"/>
              </a:schemeClr>
            </a:solidFill>
          </a:ln>
        </p:spPr>
      </p:pic>
      <p:sp>
        <p:nvSpPr>
          <p:cNvPr id="13" name="圓角矩形 12"/>
          <p:cNvSpPr/>
          <p:nvPr/>
        </p:nvSpPr>
        <p:spPr>
          <a:xfrm>
            <a:off x="5372782" y="2089451"/>
            <a:ext cx="6279030" cy="4098156"/>
          </a:xfrm>
          <a:prstGeom prst="roundRect">
            <a:avLst>
              <a:gd name="adj" fmla="val 419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CD0532FC-FA98-4610-92BA-4C0807D725EE}"/>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-4</a:t>
            </a:r>
            <a:endParaRPr lang="zh-TW" altLang="zh-TW" dirty="0">
              <a:solidFill>
                <a:schemeClr val="accent5">
                  <a:lumMod val="50000"/>
                </a:schemeClr>
              </a:solidFill>
            </a:endParaRPr>
          </a:p>
        </p:txBody>
      </p:sp>
      <p:sp>
        <p:nvSpPr>
          <p:cNvPr id="14" name="語音泡泡: 圓角矩形 13">
            <a:extLst>
              <a:ext uri="{FF2B5EF4-FFF2-40B4-BE49-F238E27FC236}">
                <a16:creationId xmlns:a16="http://schemas.microsoft.com/office/drawing/2014/main" id="{90AF2E4A-9E53-43BB-BA43-C43C0C432054}"/>
              </a:ext>
            </a:extLst>
          </p:cNvPr>
          <p:cNvSpPr/>
          <p:nvPr/>
        </p:nvSpPr>
        <p:spPr>
          <a:xfrm>
            <a:off x="1154161" y="1649112"/>
            <a:ext cx="3816660"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步驟六：點選單元子技能</a:t>
            </a:r>
          </a:p>
        </p:txBody>
      </p:sp>
      <p:sp>
        <p:nvSpPr>
          <p:cNvPr id="15" name="語音泡泡: 圓角矩形 14">
            <a:extLst>
              <a:ext uri="{FF2B5EF4-FFF2-40B4-BE49-F238E27FC236}">
                <a16:creationId xmlns:a16="http://schemas.microsoft.com/office/drawing/2014/main" id="{2A5E89AB-89A0-44C4-A017-C32168301303}"/>
              </a:ext>
            </a:extLst>
          </p:cNvPr>
          <p:cNvSpPr/>
          <p:nvPr/>
        </p:nvSpPr>
        <p:spPr>
          <a:xfrm>
            <a:off x="5934634" y="1337647"/>
            <a:ext cx="5479720"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步驟七：分享教學媒體影片給上課學生</a:t>
            </a:r>
          </a:p>
        </p:txBody>
      </p:sp>
    </p:spTree>
    <p:extLst>
      <p:ext uri="{BB962C8B-B14F-4D97-AF65-F5344CB8AC3E}">
        <p14:creationId xmlns:p14="http://schemas.microsoft.com/office/powerpoint/2010/main" val="1063753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9619" r="12114" b="5109"/>
          <a:stretch/>
        </p:blipFill>
        <p:spPr>
          <a:xfrm>
            <a:off x="319399" y="1221954"/>
            <a:ext cx="6074229" cy="5065948"/>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25</a:t>
            </a:fld>
            <a:endParaRPr lang="zh-TW" altLang="en-US"/>
          </a:p>
        </p:txBody>
      </p:sp>
      <p:sp>
        <p:nvSpPr>
          <p:cNvPr id="7" name="圓角矩形 6"/>
          <p:cNvSpPr/>
          <p:nvPr/>
        </p:nvSpPr>
        <p:spPr>
          <a:xfrm>
            <a:off x="460913" y="1712592"/>
            <a:ext cx="5070566" cy="5980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4414604" y="1132307"/>
            <a:ext cx="633550" cy="5240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22186" t="27922" r="34437" b="5411"/>
          <a:stretch/>
        </p:blipFill>
        <p:spPr>
          <a:xfrm>
            <a:off x="7073536" y="2572141"/>
            <a:ext cx="4362996" cy="4023361"/>
          </a:xfrm>
          <a:prstGeom prst="rect">
            <a:avLst/>
          </a:prstGeom>
          <a:ln>
            <a:solidFill>
              <a:schemeClr val="bg1">
                <a:lumMod val="75000"/>
              </a:schemeClr>
            </a:solidFill>
          </a:ln>
        </p:spPr>
      </p:pic>
      <p:sp>
        <p:nvSpPr>
          <p:cNvPr id="11" name="標題 1">
            <a:extLst>
              <a:ext uri="{FF2B5EF4-FFF2-40B4-BE49-F238E27FC236}">
                <a16:creationId xmlns:a16="http://schemas.microsoft.com/office/drawing/2014/main" id="{4A7E01DE-4E79-4DC2-983F-E332237FAD5E}"/>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-5</a:t>
            </a:r>
            <a:endParaRPr lang="zh-TW" altLang="zh-TW" dirty="0">
              <a:solidFill>
                <a:schemeClr val="accent5">
                  <a:lumMod val="50000"/>
                </a:schemeClr>
              </a:solidFill>
            </a:endParaRPr>
          </a:p>
        </p:txBody>
      </p:sp>
      <p:sp>
        <p:nvSpPr>
          <p:cNvPr id="12" name="語音泡泡: 圓角矩形 11">
            <a:extLst>
              <a:ext uri="{FF2B5EF4-FFF2-40B4-BE49-F238E27FC236}">
                <a16:creationId xmlns:a16="http://schemas.microsoft.com/office/drawing/2014/main" id="{4EE6013F-D574-4AA1-993C-CF5A257B807D}"/>
              </a:ext>
            </a:extLst>
          </p:cNvPr>
          <p:cNvSpPr/>
          <p:nvPr/>
        </p:nvSpPr>
        <p:spPr>
          <a:xfrm>
            <a:off x="6534128" y="1171697"/>
            <a:ext cx="5338473" cy="1138976"/>
          </a:xfrm>
          <a:prstGeom prst="wedgeRoundRectCallout">
            <a:avLst>
              <a:gd name="adj1" fmla="val -25785"/>
              <a:gd name="adj2" fmla="val 755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步驟八：可以用</a:t>
            </a:r>
            <a:r>
              <a:rPr lang="en-US" altLang="zh-TW" sz="2400" b="1" dirty="0">
                <a:solidFill>
                  <a:schemeClr val="accent5">
                    <a:lumMod val="50000"/>
                  </a:schemeClr>
                </a:solidFill>
                <a:latin typeface="微軟正黑體" panose="020B0604030504040204" pitchFamily="34" charset="-120"/>
                <a:ea typeface="微軟正黑體" panose="020B0604030504040204" pitchFamily="34" charset="-120"/>
              </a:rPr>
              <a:t>ZOOM</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的共同註記，</a:t>
            </a:r>
          </a:p>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在畫面中進行講解說明，並註記重點。</a:t>
            </a:r>
          </a:p>
        </p:txBody>
      </p:sp>
    </p:spTree>
    <p:extLst>
      <p:ext uri="{BB962C8B-B14F-4D97-AF65-F5344CB8AC3E}">
        <p14:creationId xmlns:p14="http://schemas.microsoft.com/office/powerpoint/2010/main" val="28738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內容版面配置區 11"/>
          <p:cNvPicPr>
            <a:picLocks noGrp="1" noChangeAspect="1"/>
          </p:cNvPicPr>
          <p:nvPr>
            <p:ph idx="1"/>
          </p:nvPr>
        </p:nvPicPr>
        <p:blipFill rotWithShape="1">
          <a:blip r:embed="rId2">
            <a:extLst>
              <a:ext uri="{28A0092B-C50C-407E-A947-70E740481C1C}">
                <a14:useLocalDpi xmlns:a14="http://schemas.microsoft.com/office/drawing/2010/main" val="0"/>
              </a:ext>
            </a:extLst>
          </a:blip>
          <a:srcRect l="20204" r="12687" b="6147"/>
          <a:stretch/>
        </p:blipFill>
        <p:spPr>
          <a:xfrm>
            <a:off x="640080" y="1781343"/>
            <a:ext cx="4859383" cy="4083880"/>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26</a:t>
            </a:fld>
            <a:endParaRPr lang="zh-TW" altLang="en-US"/>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18809" t="13635" r="12489" b="5412"/>
          <a:stretch/>
        </p:blipFill>
        <p:spPr>
          <a:xfrm>
            <a:off x="5637519" y="2115396"/>
            <a:ext cx="6050191" cy="4277451"/>
          </a:xfrm>
          <a:prstGeom prst="rect">
            <a:avLst/>
          </a:prstGeom>
          <a:ln>
            <a:solidFill>
              <a:schemeClr val="bg1">
                <a:lumMod val="75000"/>
              </a:schemeClr>
            </a:solidFill>
          </a:ln>
        </p:spPr>
      </p:pic>
      <p:sp>
        <p:nvSpPr>
          <p:cNvPr id="9" name="圓角矩形 8"/>
          <p:cNvSpPr/>
          <p:nvPr/>
        </p:nvSpPr>
        <p:spPr>
          <a:xfrm>
            <a:off x="1389017" y="2465645"/>
            <a:ext cx="50074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424951" y="2317993"/>
            <a:ext cx="951413"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a:extLst>
              <a:ext uri="{FF2B5EF4-FFF2-40B4-BE49-F238E27FC236}">
                <a16:creationId xmlns:a16="http://schemas.microsoft.com/office/drawing/2014/main" id="{E866A6C6-6F94-4EA2-AA19-AE5DDC5652D8}"/>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-6</a:t>
            </a:r>
            <a:endParaRPr lang="zh-TW" altLang="zh-TW" dirty="0">
              <a:solidFill>
                <a:schemeClr val="accent5">
                  <a:lumMod val="50000"/>
                </a:schemeClr>
              </a:solidFill>
            </a:endParaRPr>
          </a:p>
        </p:txBody>
      </p:sp>
      <p:sp>
        <p:nvSpPr>
          <p:cNvPr id="14" name="語音泡泡: 圓角矩形 13">
            <a:extLst>
              <a:ext uri="{FF2B5EF4-FFF2-40B4-BE49-F238E27FC236}">
                <a16:creationId xmlns:a16="http://schemas.microsoft.com/office/drawing/2014/main" id="{77154A45-4105-4735-9A8E-B16E549A8696}"/>
              </a:ext>
            </a:extLst>
          </p:cNvPr>
          <p:cNvSpPr/>
          <p:nvPr/>
        </p:nvSpPr>
        <p:spPr>
          <a:xfrm>
            <a:off x="1161441" y="6001984"/>
            <a:ext cx="3816660" cy="586813"/>
          </a:xfrm>
          <a:prstGeom prst="wedgeRoundRectCallout">
            <a:avLst>
              <a:gd name="adj1" fmla="val 16232"/>
              <a:gd name="adj2" fmla="val -86409"/>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教師可以線上批註並講解</a:t>
            </a:r>
          </a:p>
        </p:txBody>
      </p:sp>
      <p:sp>
        <p:nvSpPr>
          <p:cNvPr id="15" name="語音泡泡: 圓角矩形 14">
            <a:extLst>
              <a:ext uri="{FF2B5EF4-FFF2-40B4-BE49-F238E27FC236}">
                <a16:creationId xmlns:a16="http://schemas.microsoft.com/office/drawing/2014/main" id="{54A254B7-E63B-40E6-95A4-DEEDCA4165ED}"/>
              </a:ext>
            </a:extLst>
          </p:cNvPr>
          <p:cNvSpPr/>
          <p:nvPr/>
        </p:nvSpPr>
        <p:spPr>
          <a:xfrm>
            <a:off x="6096000" y="1147477"/>
            <a:ext cx="5257288" cy="827724"/>
          </a:xfrm>
          <a:prstGeom prst="wedgeRoundRectCallout">
            <a:avLst>
              <a:gd name="adj1" fmla="val -21623"/>
              <a:gd name="adj2" fmla="val 84743"/>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步驟九：因材網有練習題與動態評量提供教師線上說明</a:t>
            </a:r>
          </a:p>
        </p:txBody>
      </p:sp>
    </p:spTree>
    <p:extLst>
      <p:ext uri="{BB962C8B-B14F-4D97-AF65-F5344CB8AC3E}">
        <p14:creationId xmlns:p14="http://schemas.microsoft.com/office/powerpoint/2010/main" val="414040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882" r="1307" b="4763"/>
          <a:stretch/>
        </p:blipFill>
        <p:spPr>
          <a:xfrm>
            <a:off x="174812" y="1344926"/>
            <a:ext cx="7157440" cy="3540035"/>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27</a:t>
            </a:fld>
            <a:endParaRPr lang="zh-TW" altLang="en-US"/>
          </a:p>
        </p:txBody>
      </p:sp>
      <p:sp>
        <p:nvSpPr>
          <p:cNvPr id="5" name="標題 1"/>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-1</a:t>
            </a:r>
            <a:endParaRPr lang="zh-TW" altLang="en-US" dirty="0">
              <a:solidFill>
                <a:schemeClr val="accent4">
                  <a:lumMod val="50000"/>
                </a:schemeClr>
              </a:solidFill>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20369" t="24242" r="23527" b="14719"/>
          <a:stretch/>
        </p:blipFill>
        <p:spPr>
          <a:xfrm>
            <a:off x="6374033" y="2672624"/>
            <a:ext cx="5643155" cy="3683726"/>
          </a:xfrm>
          <a:prstGeom prst="rect">
            <a:avLst/>
          </a:prstGeom>
          <a:ln>
            <a:solidFill>
              <a:schemeClr val="bg1">
                <a:lumMod val="75000"/>
              </a:schemeClr>
            </a:solidFill>
          </a:ln>
        </p:spPr>
      </p:pic>
      <p:sp>
        <p:nvSpPr>
          <p:cNvPr id="8" name="圓角矩形 7"/>
          <p:cNvSpPr/>
          <p:nvPr/>
        </p:nvSpPr>
        <p:spPr>
          <a:xfrm>
            <a:off x="6093455" y="1539504"/>
            <a:ext cx="95141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6919407" y="5785121"/>
            <a:ext cx="2526575"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75757" y="5285007"/>
            <a:ext cx="5525589" cy="954107"/>
          </a:xfrm>
          <a:prstGeom prst="rect">
            <a:avLst/>
          </a:prstGeom>
        </p:spPr>
        <p:txBody>
          <a:bodyPr wrap="square">
            <a:spAutoFit/>
          </a:bodyPr>
          <a:lstStyle/>
          <a:p>
            <a:pPr>
              <a:spcAft>
                <a:spcPts val="0"/>
              </a:spcAft>
            </a:pPr>
            <a:r>
              <a:rPr lang="zh-TW"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步驟</a:t>
            </a: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zh-TW"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利用康軒雲為範例，</a:t>
            </a:r>
            <a:r>
              <a:rPr lang="en-US"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利用教育雲端帳號方式加入會員</a:t>
            </a:r>
            <a:endParaRPr lang="zh-TW" altLang="zh-TW" sz="28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059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861" y="1474946"/>
            <a:ext cx="7252230" cy="4351338"/>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28</a:t>
            </a:fld>
            <a:endParaRPr lang="zh-TW" altLang="en-US"/>
          </a:p>
        </p:txBody>
      </p:sp>
      <p:sp>
        <p:nvSpPr>
          <p:cNvPr id="9" name="圓角矩形 8"/>
          <p:cNvSpPr/>
          <p:nvPr/>
        </p:nvSpPr>
        <p:spPr>
          <a:xfrm>
            <a:off x="6626635" y="3650615"/>
            <a:ext cx="95141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3571012" y="4350623"/>
            <a:ext cx="974861"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5042263" y="4804616"/>
            <a:ext cx="831667" cy="3030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a:extLst>
              <a:ext uri="{FF2B5EF4-FFF2-40B4-BE49-F238E27FC236}">
                <a16:creationId xmlns:a16="http://schemas.microsoft.com/office/drawing/2014/main" id="{B6DCE019-E9B9-4201-A99F-9565A7B625AD}"/>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-2</a:t>
            </a:r>
            <a:endParaRPr lang="zh-TW" altLang="en-US" dirty="0">
              <a:solidFill>
                <a:schemeClr val="accent4">
                  <a:lumMod val="50000"/>
                </a:schemeClr>
              </a:solidFill>
            </a:endParaRPr>
          </a:p>
        </p:txBody>
      </p:sp>
      <p:sp>
        <p:nvSpPr>
          <p:cNvPr id="14" name="語音泡泡: 圓角矩形 13">
            <a:extLst>
              <a:ext uri="{FF2B5EF4-FFF2-40B4-BE49-F238E27FC236}">
                <a16:creationId xmlns:a16="http://schemas.microsoft.com/office/drawing/2014/main" id="{ECE13F22-CA6F-4D2B-9739-98AF084B1A83}"/>
              </a:ext>
            </a:extLst>
          </p:cNvPr>
          <p:cNvSpPr/>
          <p:nvPr/>
        </p:nvSpPr>
        <p:spPr>
          <a:xfrm>
            <a:off x="8418371" y="2303929"/>
            <a:ext cx="3388147" cy="1909016"/>
          </a:xfrm>
          <a:prstGeom prst="wedgeRoundRectCallout">
            <a:avLst>
              <a:gd name="adj1" fmla="val -59989"/>
              <a:gd name="adj2" fmla="val 22286"/>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步驟一：登入會員後，即可下載教學簡報等資源，進行線上上課。</a:t>
            </a:r>
          </a:p>
        </p:txBody>
      </p:sp>
    </p:spTree>
    <p:extLst>
      <p:ext uri="{BB962C8B-B14F-4D97-AF65-F5344CB8AC3E}">
        <p14:creationId xmlns:p14="http://schemas.microsoft.com/office/powerpoint/2010/main" val="988225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29</a:t>
            </a:fld>
            <a:endParaRPr lang="zh-TW" altLang="en-US"/>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10628" r="10412"/>
          <a:stretch/>
        </p:blipFill>
        <p:spPr>
          <a:xfrm>
            <a:off x="575856" y="1060496"/>
            <a:ext cx="7143206" cy="5427897"/>
          </a:xfrm>
          <a:prstGeom prst="rect">
            <a:avLst/>
          </a:prstGeom>
          <a:ln>
            <a:solidFill>
              <a:schemeClr val="bg1">
                <a:lumMod val="75000"/>
              </a:schemeClr>
            </a:solidFill>
          </a:ln>
        </p:spPr>
      </p:pic>
      <p:sp>
        <p:nvSpPr>
          <p:cNvPr id="10" name="圓角矩形 9"/>
          <p:cNvSpPr/>
          <p:nvPr/>
        </p:nvSpPr>
        <p:spPr>
          <a:xfrm>
            <a:off x="1427615" y="5851837"/>
            <a:ext cx="523335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a:extLst>
              <a:ext uri="{FF2B5EF4-FFF2-40B4-BE49-F238E27FC236}">
                <a16:creationId xmlns:a16="http://schemas.microsoft.com/office/drawing/2014/main" id="{7457B749-7097-43F4-85C5-BE81ADB62250}"/>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-3</a:t>
            </a:r>
            <a:endParaRPr lang="zh-TW" altLang="en-US" dirty="0">
              <a:solidFill>
                <a:schemeClr val="accent4">
                  <a:lumMod val="50000"/>
                </a:schemeClr>
              </a:solidFill>
            </a:endParaRPr>
          </a:p>
        </p:txBody>
      </p:sp>
      <p:sp>
        <p:nvSpPr>
          <p:cNvPr id="11" name="語音泡泡: 圓角矩形 10">
            <a:extLst>
              <a:ext uri="{FF2B5EF4-FFF2-40B4-BE49-F238E27FC236}">
                <a16:creationId xmlns:a16="http://schemas.microsoft.com/office/drawing/2014/main" id="{C26609C5-2F8A-42FE-A76D-2A07F4D330E7}"/>
              </a:ext>
            </a:extLst>
          </p:cNvPr>
          <p:cNvSpPr/>
          <p:nvPr/>
        </p:nvSpPr>
        <p:spPr>
          <a:xfrm>
            <a:off x="8227997" y="1741599"/>
            <a:ext cx="3388147" cy="3180026"/>
          </a:xfrm>
          <a:prstGeom prst="wedgeRoundRectCallout">
            <a:avLst>
              <a:gd name="adj1" fmla="val -57343"/>
              <a:gd name="adj2" fmla="val 19690"/>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步驟二：</a:t>
            </a:r>
            <a:endParaRPr lang="en-US" altLang="zh-TW" sz="2400" b="1" dirty="0">
              <a:solidFill>
                <a:schemeClr val="accent4">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點選共同註記，則可以進行線上教學說明。</a:t>
            </a:r>
          </a:p>
          <a:p>
            <a:pPr marL="342900" indent="-342900">
              <a:buFont typeface="Arial" panose="020B0604020202020204" pitchFamily="34" charset="0"/>
              <a:buChar char="•"/>
            </a:pP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利用工具列可進行書寫、打字、標記等方式。</a:t>
            </a:r>
          </a:p>
        </p:txBody>
      </p:sp>
    </p:spTree>
    <p:extLst>
      <p:ext uri="{BB962C8B-B14F-4D97-AF65-F5344CB8AC3E}">
        <p14:creationId xmlns:p14="http://schemas.microsoft.com/office/powerpoint/2010/main" val="23264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8891" y="374361"/>
            <a:ext cx="10515600" cy="798657"/>
          </a:xfrm>
        </p:spPr>
        <p:style>
          <a:lnRef idx="3">
            <a:schemeClr val="lt1"/>
          </a:lnRef>
          <a:fillRef idx="1">
            <a:schemeClr val="accent6"/>
          </a:fillRef>
          <a:effectRef idx="1">
            <a:schemeClr val="accent6"/>
          </a:effectRef>
          <a:fontRef idx="minor">
            <a:schemeClr val="lt1"/>
          </a:fontRef>
        </p:style>
        <p:txBody>
          <a:bodyPr>
            <a:normAutofit/>
          </a:bodyPr>
          <a:lstStyle/>
          <a:p>
            <a:pPr algn="ctr"/>
            <a:r>
              <a:rPr lang="zh-TW" altLang="zh-TW" sz="4000" dirty="0">
                <a:latin typeface="標楷體" panose="03000509000000000000" pitchFamily="65" charset="-120"/>
                <a:ea typeface="標楷體" panose="03000509000000000000" pitchFamily="65" charset="-120"/>
              </a:rPr>
              <a:t>防疫學習不中斷停課期間線上</a:t>
            </a:r>
            <a:r>
              <a:rPr lang="zh-TW" altLang="zh-TW" sz="4000" dirty="0" smtClean="0">
                <a:latin typeface="標楷體" panose="03000509000000000000" pitchFamily="65" charset="-120"/>
                <a:ea typeface="標楷體" panose="03000509000000000000" pitchFamily="65" charset="-120"/>
              </a:rPr>
              <a:t>補課說明</a:t>
            </a:r>
            <a:endParaRPr lang="zh-TW"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773545" y="1589015"/>
            <a:ext cx="10744199" cy="4950330"/>
          </a:xfrm>
        </p:spPr>
        <p:txBody>
          <a:bodyPr>
            <a:normAutofit fontScale="92500" lnSpcReduction="10000"/>
          </a:bodyPr>
          <a:lstStyle/>
          <a:p>
            <a:r>
              <a:rPr lang="zh-TW" altLang="en-US" sz="3200" dirty="0">
                <a:solidFill>
                  <a:srgbClr val="FF0000"/>
                </a:solidFill>
                <a:latin typeface="標楷體" panose="03000509000000000000" pitchFamily="65" charset="-120"/>
                <a:ea typeface="標楷體" panose="03000509000000000000" pitchFamily="65" charset="-120"/>
              </a:rPr>
              <a:t>方案二：</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老師講解為主、教材為輔</a:t>
            </a:r>
            <a:r>
              <a:rPr lang="en-US" altLang="zh-TW" sz="3200" dirty="0">
                <a:solidFill>
                  <a:srgbClr val="FF0000"/>
                </a:solidFill>
                <a:latin typeface="標楷體" panose="03000509000000000000" pitchFamily="65" charset="-120"/>
                <a:ea typeface="標楷體" panose="03000509000000000000" pitchFamily="65" charset="-120"/>
              </a:rPr>
              <a:t>)</a:t>
            </a:r>
          </a:p>
          <a:p>
            <a:r>
              <a:rPr lang="en-US" altLang="zh-TW" sz="3200" dirty="0">
                <a:latin typeface="標楷體" panose="03000509000000000000" pitchFamily="65" charset="-120"/>
                <a:ea typeface="標楷體" panose="03000509000000000000" pitchFamily="65" charset="-120"/>
              </a:rPr>
              <a:t>1</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課程</a:t>
            </a:r>
            <a:r>
              <a:rPr lang="zh-TW" altLang="en-US" sz="3200" dirty="0">
                <a:solidFill>
                  <a:srgbClr val="7030A0"/>
                </a:solidFill>
                <a:latin typeface="標楷體" panose="03000509000000000000" pitchFamily="65" charset="-120"/>
                <a:ea typeface="標楷體" panose="03000509000000000000" pitchFamily="65" charset="-120"/>
              </a:rPr>
              <a:t>內容教學線上直播</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以教科書光碟或雲端教材資料為主</a:t>
            </a:r>
          </a:p>
          <a:p>
            <a:r>
              <a:rPr lang="en-US" altLang="zh-TW" sz="3200" dirty="0">
                <a:latin typeface="標楷體" panose="03000509000000000000" pitchFamily="65" charset="-120"/>
                <a:ea typeface="標楷體" panose="03000509000000000000" pitchFamily="65" charset="-120"/>
              </a:rPr>
              <a:t>2</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教材</a:t>
            </a:r>
            <a:r>
              <a:rPr lang="zh-TW" altLang="en-US" sz="3200" dirty="0">
                <a:solidFill>
                  <a:srgbClr val="7030A0"/>
                </a:solidFill>
                <a:latin typeface="標楷體" panose="03000509000000000000" pitchFamily="65" charset="-120"/>
                <a:ea typeface="標楷體" panose="03000509000000000000" pitchFamily="65" charset="-120"/>
              </a:rPr>
              <a:t>資源：</a:t>
            </a:r>
            <a:r>
              <a:rPr lang="zh-TW" altLang="en-US" sz="3200" dirty="0">
                <a:latin typeface="標楷體" panose="03000509000000000000" pitchFamily="65" charset="-120"/>
                <a:ea typeface="標楷體" panose="03000509000000000000" pitchFamily="65" charset="-120"/>
              </a:rPr>
              <a:t>康軒</a:t>
            </a:r>
            <a:r>
              <a:rPr lang="en-US" altLang="zh-TW" sz="3200" dirty="0">
                <a:latin typeface="標楷體" panose="03000509000000000000" pitchFamily="65" charset="-120"/>
                <a:ea typeface="標楷體" panose="03000509000000000000" pitchFamily="65" charset="-120"/>
              </a:rPr>
              <a:t>(https://reurl.cc/9EX3gd)</a:t>
            </a:r>
          </a:p>
          <a:p>
            <a:r>
              <a:rPr lang="en-US" altLang="zh-TW" sz="3200" dirty="0">
                <a:latin typeface="標楷體" panose="03000509000000000000" pitchFamily="65" charset="-120"/>
                <a:ea typeface="標楷體" panose="03000509000000000000" pitchFamily="65" charset="-120"/>
              </a:rPr>
              <a:t>          </a:t>
            </a:r>
            <a:r>
              <a:rPr lang="zh-TW" altLang="en-US" sz="3200" dirty="0" smtClean="0">
                <a:latin typeface="標楷體" panose="03000509000000000000" pitchFamily="65" charset="-120"/>
                <a:ea typeface="標楷體" panose="03000509000000000000" pitchFamily="65" charset="-120"/>
              </a:rPr>
              <a:t>  翰林</a:t>
            </a:r>
            <a:r>
              <a:rPr lang="en-US" altLang="zh-TW" sz="3200" dirty="0">
                <a:latin typeface="標楷體" panose="03000509000000000000" pitchFamily="65" charset="-120"/>
                <a:ea typeface="標楷體" panose="03000509000000000000" pitchFamily="65" charset="-120"/>
              </a:rPr>
              <a:t>(https://www.hle.com.tw/book/)</a:t>
            </a:r>
          </a:p>
          <a:p>
            <a:r>
              <a:rPr lang="en-US" altLang="zh-TW" sz="3200" dirty="0">
                <a:latin typeface="標楷體" panose="03000509000000000000" pitchFamily="65" charset="-120"/>
                <a:ea typeface="標楷體" panose="03000509000000000000" pitchFamily="65" charset="-120"/>
              </a:rPr>
              <a:t>          </a:t>
            </a:r>
            <a:r>
              <a:rPr lang="zh-TW" altLang="en-US" sz="3200" dirty="0" smtClean="0">
                <a:latin typeface="標楷體" panose="03000509000000000000" pitchFamily="65" charset="-120"/>
                <a:ea typeface="標楷體" panose="03000509000000000000" pitchFamily="65" charset="-120"/>
              </a:rPr>
              <a:t>  南</a:t>
            </a:r>
            <a:r>
              <a:rPr lang="zh-TW" altLang="en-US" sz="3200" dirty="0">
                <a:latin typeface="標楷體" panose="03000509000000000000" pitchFamily="65" charset="-120"/>
                <a:ea typeface="標楷體" panose="03000509000000000000" pitchFamily="65" charset="-120"/>
              </a:rPr>
              <a:t>一</a:t>
            </a:r>
            <a:r>
              <a:rPr lang="en-US" altLang="zh-TW" sz="3200" dirty="0">
                <a:latin typeface="標楷體" panose="03000509000000000000" pitchFamily="65" charset="-120"/>
                <a:ea typeface="標楷體" panose="03000509000000000000" pitchFamily="65" charset="-120"/>
              </a:rPr>
              <a:t>(https://student.oneclass.com.tw/)</a:t>
            </a:r>
          </a:p>
          <a:p>
            <a:r>
              <a:rPr lang="en-US" altLang="zh-TW" sz="3200" dirty="0">
                <a:latin typeface="標楷體" panose="03000509000000000000" pitchFamily="65" charset="-120"/>
                <a:ea typeface="標楷體" panose="03000509000000000000" pitchFamily="65" charset="-120"/>
              </a:rPr>
              <a:t>3</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利用</a:t>
            </a:r>
            <a:r>
              <a:rPr lang="zh-TW" altLang="en-US" sz="3200" dirty="0">
                <a:solidFill>
                  <a:srgbClr val="7030A0"/>
                </a:solidFill>
                <a:latin typeface="標楷體" panose="03000509000000000000" pitchFamily="65" charset="-120"/>
                <a:ea typeface="標楷體" panose="03000509000000000000" pitchFamily="65" charset="-120"/>
              </a:rPr>
              <a:t>工具：</a:t>
            </a:r>
            <a:r>
              <a:rPr lang="en-US" altLang="zh-TW" sz="3200" dirty="0">
                <a:latin typeface="標楷體" panose="03000509000000000000" pitchFamily="65" charset="-120"/>
                <a:ea typeface="標楷體" panose="03000509000000000000" pitchFamily="65" charset="-120"/>
              </a:rPr>
              <a:t>Zoom</a:t>
            </a:r>
            <a:r>
              <a:rPr lang="zh-TW" altLang="en-US" sz="3200" dirty="0">
                <a:latin typeface="標楷體" panose="03000509000000000000" pitchFamily="65" charset="-120"/>
                <a:ea typeface="標楷體" panose="03000509000000000000" pitchFamily="65" charset="-120"/>
              </a:rPr>
              <a:t>或</a:t>
            </a:r>
            <a:r>
              <a:rPr lang="en-US" altLang="zh-TW" sz="3200" dirty="0">
                <a:latin typeface="標楷體" panose="03000509000000000000" pitchFamily="65" charset="-120"/>
                <a:ea typeface="標楷體" panose="03000509000000000000" pitchFamily="65" charset="-120"/>
              </a:rPr>
              <a:t>Meet + </a:t>
            </a:r>
            <a:r>
              <a:rPr lang="en-US" altLang="zh-TW" sz="3200" dirty="0" err="1">
                <a:latin typeface="標楷體" panose="03000509000000000000" pitchFamily="65" charset="-120"/>
                <a:ea typeface="標楷體" panose="03000509000000000000" pitchFamily="65" charset="-120"/>
              </a:rPr>
              <a:t>recordscreen</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4</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線</a:t>
            </a:r>
            <a:r>
              <a:rPr lang="zh-TW" altLang="en-US" sz="3200" dirty="0">
                <a:solidFill>
                  <a:srgbClr val="7030A0"/>
                </a:solidFill>
                <a:latin typeface="標楷體" panose="03000509000000000000" pitchFamily="65" charset="-120"/>
                <a:ea typeface="標楷體" panose="03000509000000000000" pitchFamily="65" charset="-120"/>
              </a:rPr>
              <a:t>上學習歷程：</a:t>
            </a:r>
            <a:r>
              <a:rPr lang="en-US" altLang="zh-TW" sz="3200" dirty="0">
                <a:latin typeface="標楷體" panose="03000509000000000000" pitchFamily="65" charset="-120"/>
                <a:ea typeface="標楷體" panose="03000509000000000000" pitchFamily="65" charset="-120"/>
              </a:rPr>
              <a:t>Classroom</a:t>
            </a:r>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Teams</a:t>
            </a:r>
            <a:r>
              <a:rPr lang="zh-TW" altLang="en-US" sz="3200" dirty="0">
                <a:latin typeface="標楷體" panose="03000509000000000000" pitchFamily="65" charset="-120"/>
                <a:ea typeface="標楷體" panose="03000509000000000000" pitchFamily="65" charset="-120"/>
              </a:rPr>
              <a:t>、</a:t>
            </a:r>
            <a:r>
              <a:rPr lang="en-US" altLang="zh-TW" sz="3200" dirty="0" err="1">
                <a:latin typeface="標楷體" panose="03000509000000000000" pitchFamily="65" charset="-120"/>
                <a:ea typeface="標楷體" panose="03000509000000000000" pitchFamily="65" charset="-120"/>
              </a:rPr>
              <a:t>classting</a:t>
            </a:r>
            <a:r>
              <a:rPr lang="zh-TW" altLang="en-US" sz="3200" dirty="0">
                <a:latin typeface="標楷體" panose="03000509000000000000" pitchFamily="65" charset="-120"/>
                <a:ea typeface="標楷體" panose="03000509000000000000" pitchFamily="65" charset="-120"/>
              </a:rPr>
              <a:t>等</a:t>
            </a:r>
          </a:p>
          <a:p>
            <a:r>
              <a:rPr lang="en-US" altLang="zh-TW" sz="3200" dirty="0">
                <a:latin typeface="標楷體" panose="03000509000000000000" pitchFamily="65" charset="-120"/>
                <a:ea typeface="標楷體" panose="03000509000000000000" pitchFamily="65" charset="-120"/>
              </a:rPr>
              <a:t>5</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聯繫</a:t>
            </a:r>
            <a:r>
              <a:rPr lang="zh-TW" altLang="en-US" sz="3200" dirty="0">
                <a:solidFill>
                  <a:srgbClr val="7030A0"/>
                </a:solidFill>
                <a:latin typeface="標楷體" panose="03000509000000000000" pitchFamily="65" charset="-120"/>
                <a:ea typeface="標楷體" panose="03000509000000000000" pitchFamily="65" charset="-120"/>
              </a:rPr>
              <a:t>軟體：</a:t>
            </a:r>
            <a:r>
              <a:rPr lang="en-US" altLang="zh-TW" sz="3200" dirty="0">
                <a:latin typeface="標楷體" panose="03000509000000000000" pitchFamily="65" charset="-120"/>
                <a:ea typeface="標楷體" panose="03000509000000000000" pitchFamily="65" charset="-120"/>
              </a:rPr>
              <a:t>Line</a:t>
            </a:r>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Message</a:t>
            </a:r>
            <a:r>
              <a:rPr lang="zh-TW" altLang="en-US" sz="3200" dirty="0">
                <a:latin typeface="標楷體" panose="03000509000000000000" pitchFamily="65" charset="-120"/>
                <a:ea typeface="標楷體" panose="03000509000000000000" pitchFamily="65" charset="-120"/>
              </a:rPr>
              <a:t>、簡訊等</a:t>
            </a:r>
          </a:p>
          <a:p>
            <a:r>
              <a:rPr lang="en-US" altLang="zh-TW" sz="3200" dirty="0">
                <a:latin typeface="標楷體" panose="03000509000000000000" pitchFamily="65" charset="-120"/>
                <a:ea typeface="標楷體" panose="03000509000000000000" pitchFamily="65" charset="-120"/>
              </a:rPr>
              <a:t>6</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數位</a:t>
            </a:r>
            <a:r>
              <a:rPr lang="zh-TW" altLang="en-US" sz="3200" dirty="0">
                <a:solidFill>
                  <a:srgbClr val="7030A0"/>
                </a:solidFill>
                <a:latin typeface="標楷體" panose="03000509000000000000" pitchFamily="65" charset="-120"/>
                <a:ea typeface="標楷體" panose="03000509000000000000" pitchFamily="65" charset="-120"/>
              </a:rPr>
              <a:t>學習與教師</a:t>
            </a:r>
            <a:r>
              <a:rPr lang="zh-TW" altLang="en-US" sz="3200" dirty="0" smtClean="0">
                <a:solidFill>
                  <a:srgbClr val="7030A0"/>
                </a:solidFill>
                <a:latin typeface="標楷體" panose="03000509000000000000" pitchFamily="65" charset="-120"/>
                <a:ea typeface="標楷體" panose="03000509000000000000" pitchFamily="65" charset="-120"/>
              </a:rPr>
              <a:t>授課 </a:t>
            </a:r>
            <a:r>
              <a:rPr lang="en-US" altLang="zh-TW" sz="3200" dirty="0" smtClean="0">
                <a:latin typeface="標楷體" panose="03000509000000000000" pitchFamily="65" charset="-120"/>
                <a:ea typeface="標楷體" panose="03000509000000000000" pitchFamily="65" charset="-120"/>
              </a:rPr>
              <a:t>= 1:3</a:t>
            </a:r>
            <a:r>
              <a:rPr lang="zh-TW" altLang="en-US" sz="3200" dirty="0" smtClean="0">
                <a:latin typeface="標楷體" panose="03000509000000000000" pitchFamily="65" charset="-120"/>
                <a:ea typeface="標楷體" panose="03000509000000000000" pitchFamily="65" charset="-120"/>
              </a:rPr>
              <a:t> 或 </a:t>
            </a:r>
            <a:r>
              <a:rPr lang="en-US" altLang="zh-TW" sz="3200" dirty="0" smtClean="0">
                <a:latin typeface="標楷體" panose="03000509000000000000" pitchFamily="65" charset="-120"/>
                <a:ea typeface="標楷體" panose="03000509000000000000" pitchFamily="65" charset="-120"/>
              </a:rPr>
              <a:t>1:1</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7</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課堂</a:t>
            </a:r>
            <a:r>
              <a:rPr lang="zh-TW" altLang="en-US" sz="3200" dirty="0">
                <a:solidFill>
                  <a:srgbClr val="7030A0"/>
                </a:solidFill>
                <a:latin typeface="標楷體" panose="03000509000000000000" pitchFamily="65" charset="-120"/>
                <a:ea typeface="標楷體" panose="03000509000000000000" pitchFamily="65" charset="-120"/>
              </a:rPr>
              <a:t>型態：</a:t>
            </a:r>
            <a:r>
              <a:rPr lang="zh-TW" altLang="en-US" sz="3200" dirty="0">
                <a:latin typeface="標楷體" panose="03000509000000000000" pitchFamily="65" charset="-120"/>
                <a:ea typeface="標楷體" panose="03000509000000000000" pitchFamily="65" charset="-120"/>
              </a:rPr>
              <a:t>教師部分授課、學生部分自學</a:t>
            </a:r>
          </a:p>
          <a:p>
            <a:endParaRPr lang="zh-TW" altLang="en-US" sz="32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3</a:t>
            </a:fld>
            <a:endParaRPr lang="zh-TW" altLang="en-US"/>
          </a:p>
        </p:txBody>
      </p:sp>
    </p:spTree>
    <p:extLst>
      <p:ext uri="{BB962C8B-B14F-4D97-AF65-F5344CB8AC3E}">
        <p14:creationId xmlns:p14="http://schemas.microsoft.com/office/powerpoint/2010/main" val="72612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30</a:t>
            </a:fld>
            <a:endParaRPr lang="zh-TW" altLang="en-US"/>
          </a:p>
        </p:txBody>
      </p:sp>
      <p:pic>
        <p:nvPicPr>
          <p:cNvPr id="6" name="內容版面配置區 5"/>
          <p:cNvPicPr>
            <a:picLocks noChangeAspect="1"/>
          </p:cNvPicPr>
          <p:nvPr/>
        </p:nvPicPr>
        <p:blipFill rotWithShape="1">
          <a:blip r:embed="rId2">
            <a:extLst>
              <a:ext uri="{28A0092B-C50C-407E-A947-70E740481C1C}">
                <a14:useLocalDpi xmlns:a14="http://schemas.microsoft.com/office/drawing/2010/main" val="0"/>
              </a:ext>
            </a:extLst>
          </a:blip>
          <a:srcRect l="10253" r="9773"/>
          <a:stretch/>
        </p:blipFill>
        <p:spPr>
          <a:xfrm>
            <a:off x="552597" y="1062716"/>
            <a:ext cx="7055896" cy="5293634"/>
          </a:xfrm>
          <a:prstGeom prst="rect">
            <a:avLst/>
          </a:prstGeom>
          <a:ln>
            <a:solidFill>
              <a:schemeClr val="bg1">
                <a:lumMod val="75000"/>
              </a:schemeClr>
            </a:solidFill>
          </a:ln>
        </p:spPr>
      </p:pic>
      <p:sp>
        <p:nvSpPr>
          <p:cNvPr id="8" name="圓角矩形 7"/>
          <p:cNvSpPr/>
          <p:nvPr/>
        </p:nvSpPr>
        <p:spPr>
          <a:xfrm>
            <a:off x="5384490" y="5576178"/>
            <a:ext cx="1132166" cy="9029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EBB5C821-9091-430F-95A5-B4015FC0128B}"/>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-4</a:t>
            </a:r>
            <a:endParaRPr lang="zh-TW" altLang="en-US" dirty="0">
              <a:solidFill>
                <a:schemeClr val="accent4">
                  <a:lumMod val="50000"/>
                </a:schemeClr>
              </a:solidFill>
            </a:endParaRPr>
          </a:p>
        </p:txBody>
      </p:sp>
      <p:sp>
        <p:nvSpPr>
          <p:cNvPr id="10" name="語音泡泡: 圓角矩形 9">
            <a:extLst>
              <a:ext uri="{FF2B5EF4-FFF2-40B4-BE49-F238E27FC236}">
                <a16:creationId xmlns:a16="http://schemas.microsoft.com/office/drawing/2014/main" id="{D474B364-BC71-4A39-B88E-E655520AB60B}"/>
              </a:ext>
            </a:extLst>
          </p:cNvPr>
          <p:cNvSpPr/>
          <p:nvPr/>
        </p:nvSpPr>
        <p:spPr>
          <a:xfrm>
            <a:off x="8111456" y="2804742"/>
            <a:ext cx="3730920" cy="1609798"/>
          </a:xfrm>
          <a:prstGeom prst="wedgeRoundRectCallout">
            <a:avLst>
              <a:gd name="adj1" fmla="val -57343"/>
              <a:gd name="adj2" fmla="val 19690"/>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步驟三：如須清除註記，請點選清除註記</a:t>
            </a:r>
            <a:r>
              <a:rPr lang="en-US" altLang="zh-TW" sz="2400" b="1"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選擇需要的方式</a:t>
            </a:r>
          </a:p>
        </p:txBody>
      </p:sp>
    </p:spTree>
    <p:extLst>
      <p:ext uri="{BB962C8B-B14F-4D97-AF65-F5344CB8AC3E}">
        <p14:creationId xmlns:p14="http://schemas.microsoft.com/office/powerpoint/2010/main" val="48966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10073" r="9952"/>
          <a:stretch/>
        </p:blipFill>
        <p:spPr>
          <a:xfrm>
            <a:off x="587828" y="1254622"/>
            <a:ext cx="6800106" cy="5101728"/>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31</a:t>
            </a:fld>
            <a:endParaRPr lang="zh-TW" altLang="en-US"/>
          </a:p>
        </p:txBody>
      </p:sp>
      <p:sp>
        <p:nvSpPr>
          <p:cNvPr id="8" name="標題 1">
            <a:extLst>
              <a:ext uri="{FF2B5EF4-FFF2-40B4-BE49-F238E27FC236}">
                <a16:creationId xmlns:a16="http://schemas.microsoft.com/office/drawing/2014/main" id="{8E534B03-C487-47FE-B0EC-ECE4CACDBF5D}"/>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-5</a:t>
            </a:r>
            <a:endParaRPr lang="zh-TW" altLang="en-US" dirty="0">
              <a:solidFill>
                <a:schemeClr val="accent4">
                  <a:lumMod val="50000"/>
                </a:schemeClr>
              </a:solidFill>
            </a:endParaRPr>
          </a:p>
        </p:txBody>
      </p:sp>
      <p:sp>
        <p:nvSpPr>
          <p:cNvPr id="9" name="語音泡泡: 圓角矩形 8">
            <a:extLst>
              <a:ext uri="{FF2B5EF4-FFF2-40B4-BE49-F238E27FC236}">
                <a16:creationId xmlns:a16="http://schemas.microsoft.com/office/drawing/2014/main" id="{66A0A61F-CDB7-4ECE-AA77-2D4628661C1C}"/>
              </a:ext>
            </a:extLst>
          </p:cNvPr>
          <p:cNvSpPr/>
          <p:nvPr/>
        </p:nvSpPr>
        <p:spPr>
          <a:xfrm>
            <a:off x="7884906" y="1848151"/>
            <a:ext cx="3730920" cy="2508696"/>
          </a:xfrm>
          <a:prstGeom prst="wedgeRoundRectCallout">
            <a:avLst>
              <a:gd name="adj1" fmla="val -62149"/>
              <a:gd name="adj2" fmla="val 24693"/>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步驟四：可線上進行文章結構的探究說明，群組的學生都可以詳細聽到老師說話的聲音。</a:t>
            </a:r>
          </a:p>
        </p:txBody>
      </p:sp>
    </p:spTree>
    <p:extLst>
      <p:ext uri="{BB962C8B-B14F-4D97-AF65-F5344CB8AC3E}">
        <p14:creationId xmlns:p14="http://schemas.microsoft.com/office/powerpoint/2010/main" val="3881317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62373" y="884797"/>
            <a:ext cx="8001897" cy="4179571"/>
          </a:xfrm>
          <a:noFill/>
          <a:ln>
            <a:noFill/>
          </a:ln>
        </p:spPr>
        <p:style>
          <a:lnRef idx="1">
            <a:schemeClr val="accent2"/>
          </a:lnRef>
          <a:fillRef idx="2">
            <a:schemeClr val="accent2"/>
          </a:fillRef>
          <a:effectRef idx="1">
            <a:schemeClr val="accent2"/>
          </a:effectRef>
          <a:fontRef idx="minor">
            <a:schemeClr val="dk1"/>
          </a:fontRef>
        </p:style>
        <p:txBody>
          <a:bodyPr>
            <a:normAutofit fontScale="90000"/>
          </a:bodyPr>
          <a:lstStyle/>
          <a:p>
            <a:pPr>
              <a:lnSpc>
                <a:spcPct val="150000"/>
              </a:lnSpc>
            </a:pPr>
            <a:r>
              <a:rPr lang="zh-TW" altLang="en-US" sz="4800" b="1" dirty="0">
                <a:latin typeface="微軟正黑體" panose="020B0604030504040204" pitchFamily="34" charset="-120"/>
                <a:ea typeface="微軟正黑體" panose="020B0604030504040204" pitchFamily="34" charset="-120"/>
              </a:rPr>
              <a:t>防疫停課期間</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教師如何</a:t>
            </a:r>
            <a:r>
              <a:rPr lang="zh-TW" altLang="en-US" sz="4800" b="1" dirty="0" smtClean="0">
                <a:latin typeface="微軟正黑體" panose="020B0604030504040204" pitchFamily="34" charset="-120"/>
                <a:ea typeface="微軟正黑體" panose="020B0604030504040204" pitchFamily="34" charset="-120"/>
              </a:rPr>
              <a:t>利用</a:t>
            </a:r>
            <a:r>
              <a:rPr lang="en-US" altLang="zh-TW" sz="4800" b="1" dirty="0" smtClean="0">
                <a:solidFill>
                  <a:srgbClr val="0070C0"/>
                </a:solidFill>
                <a:latin typeface="微軟正黑體" panose="020B0604030504040204" pitchFamily="34" charset="-120"/>
                <a:ea typeface="微軟正黑體" panose="020B0604030504040204" pitchFamily="34" charset="-120"/>
              </a:rPr>
              <a:t>Meet</a:t>
            </a:r>
            <a:r>
              <a:rPr lang="en-US" altLang="zh-TW" sz="4800" b="1" dirty="0">
                <a:solidFill>
                  <a:srgbClr val="0070C0"/>
                </a:solidFill>
                <a:latin typeface="微軟正黑體" panose="020B0604030504040204" pitchFamily="34" charset="-120"/>
                <a:ea typeface="微軟正黑體" panose="020B0604030504040204" pitchFamily="34" charset="-120"/>
              </a:rPr>
              <a:t/>
            </a:r>
            <a:br>
              <a:rPr lang="en-US" altLang="zh-TW" sz="4800" b="1" dirty="0">
                <a:solidFill>
                  <a:srgbClr val="0070C0"/>
                </a:solidFill>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結合</a:t>
            </a:r>
            <a:r>
              <a:rPr lang="zh-TW" altLang="en-US" sz="4800" b="1" dirty="0">
                <a:solidFill>
                  <a:schemeClr val="accent3">
                    <a:lumMod val="75000"/>
                  </a:schemeClr>
                </a:solidFill>
                <a:latin typeface="微軟正黑體" panose="020B0604030504040204" pitchFamily="34" charset="-120"/>
                <a:ea typeface="微軟正黑體" panose="020B0604030504040204" pitchFamily="34" charset="-120"/>
              </a:rPr>
              <a:t>因材網</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進行線上教學</a:t>
            </a:r>
          </a:p>
        </p:txBody>
      </p:sp>
      <p:sp>
        <p:nvSpPr>
          <p:cNvPr id="3" name="副標題 2"/>
          <p:cNvSpPr>
            <a:spLocks noGrp="1"/>
          </p:cNvSpPr>
          <p:nvPr>
            <p:ph type="subTitle" idx="1"/>
          </p:nvPr>
        </p:nvSpPr>
        <p:spPr>
          <a:xfrm>
            <a:off x="2591952" y="5581838"/>
            <a:ext cx="7008096" cy="764689"/>
          </a:xfrm>
          <a:noFill/>
          <a:ln>
            <a:noFill/>
          </a:ln>
        </p:spPr>
        <p:style>
          <a:lnRef idx="1">
            <a:schemeClr val="accent5"/>
          </a:lnRef>
          <a:fillRef idx="2">
            <a:schemeClr val="accent5"/>
          </a:fillRef>
          <a:effectRef idx="1">
            <a:schemeClr val="accent5"/>
          </a:effectRef>
          <a:fontRef idx="minor">
            <a:schemeClr val="dk1"/>
          </a:fontRef>
        </p:style>
        <p:txBody>
          <a:bodyPr anchor="ctr">
            <a:normAutofit/>
          </a:bodyPr>
          <a:lstStyle/>
          <a:p>
            <a:r>
              <a:rPr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臺中市北屯國小 葉晉源主任 編寫</a:t>
            </a: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32</a:t>
            </a:fld>
            <a:endParaRPr lang="zh-TW" altLang="en-US"/>
          </a:p>
        </p:txBody>
      </p:sp>
      <p:pic>
        <p:nvPicPr>
          <p:cNvPr id="7" name="圖片 6">
            <a:extLst>
              <a:ext uri="{FF2B5EF4-FFF2-40B4-BE49-F238E27FC236}">
                <a16:creationId xmlns:a16="http://schemas.microsoft.com/office/drawing/2014/main" id="{C009CD2F-2325-471B-A6E0-AC9DA4B66C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546" y="2486461"/>
            <a:ext cx="1269468" cy="1271221"/>
          </a:xfrm>
          <a:prstGeom prst="rect">
            <a:avLst/>
          </a:prstGeom>
        </p:spPr>
      </p:pic>
      <p:pic>
        <p:nvPicPr>
          <p:cNvPr id="5" name="圖片 4"/>
          <p:cNvPicPr>
            <a:picLocks noChangeAspect="1"/>
          </p:cNvPicPr>
          <p:nvPr/>
        </p:nvPicPr>
        <p:blipFill>
          <a:blip r:embed="rId3"/>
          <a:stretch>
            <a:fillRect/>
          </a:stretch>
        </p:blipFill>
        <p:spPr>
          <a:xfrm>
            <a:off x="1352265" y="2412570"/>
            <a:ext cx="1475102" cy="1577539"/>
          </a:xfrm>
          <a:prstGeom prst="rect">
            <a:avLst/>
          </a:prstGeom>
        </p:spPr>
      </p:pic>
    </p:spTree>
    <p:extLst>
      <p:ext uri="{BB962C8B-B14F-4D97-AF65-F5344CB8AC3E}">
        <p14:creationId xmlns:p14="http://schemas.microsoft.com/office/powerpoint/2010/main" val="2436225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流程圖: 延遲 9"/>
          <p:cNvSpPr/>
          <p:nvPr/>
        </p:nvSpPr>
        <p:spPr>
          <a:xfrm>
            <a:off x="66357" y="1252737"/>
            <a:ext cx="1832836" cy="4645891"/>
          </a:xfrm>
          <a:prstGeom prst="flowChartDelay">
            <a:avLst/>
          </a:prstGeom>
          <a:gradFill>
            <a:gsLst>
              <a:gs pos="0">
                <a:schemeClr val="accent6">
                  <a:lumMod val="60000"/>
                  <a:lumOff val="40000"/>
                </a:schemeClr>
              </a:gs>
              <a:gs pos="50000">
                <a:schemeClr val="accent6">
                  <a:lumMod val="60000"/>
                  <a:lumOff val="40000"/>
                </a:schemeClr>
              </a:gs>
              <a:gs pos="100000">
                <a:schemeClr val="accent6">
                  <a:lumMod val="75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sz="6000" b="1" dirty="0" smtClean="0">
                <a:latin typeface="Salesforce Sans"/>
                <a:ea typeface="微軟正黑體" panose="020B0604030504040204" pitchFamily="34" charset="-120"/>
                <a:sym typeface="Salesforce Sans"/>
              </a:rPr>
              <a:t>內</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容</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大</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綱</a:t>
            </a:r>
            <a:endParaRPr lang="zh-TW" altLang="en-US" sz="6000" dirty="0"/>
          </a:p>
        </p:txBody>
      </p:sp>
      <p:graphicFrame>
        <p:nvGraphicFramePr>
          <p:cNvPr id="4" name="內容版面配置區 3"/>
          <p:cNvGraphicFramePr>
            <a:graphicFrameLocks noGrp="1"/>
          </p:cNvGraphicFramePr>
          <p:nvPr>
            <p:ph idx="1"/>
            <p:extLst/>
          </p:nvPr>
        </p:nvGraphicFramePr>
        <p:xfrm>
          <a:off x="1188720" y="723898"/>
          <a:ext cx="10896600" cy="5703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投影片編號版面配置區 8"/>
          <p:cNvSpPr>
            <a:spLocks noGrp="1"/>
          </p:cNvSpPr>
          <p:nvPr>
            <p:ph type="sldNum" sz="quarter" idx="12"/>
          </p:nvPr>
        </p:nvSpPr>
        <p:spPr/>
        <p:txBody>
          <a:bodyPr/>
          <a:lstStyle/>
          <a:p>
            <a:fld id="{E699375F-2B7D-4E16-A24E-8403D0D8B794}" type="slidenum">
              <a:rPr lang="zh-TW" altLang="en-US" smtClean="0"/>
              <a:t>33</a:t>
            </a:fld>
            <a:endParaRPr lang="zh-TW" altLang="en-US"/>
          </a:p>
        </p:txBody>
      </p:sp>
      <p:sp>
        <p:nvSpPr>
          <p:cNvPr id="5" name="文字方塊 4"/>
          <p:cNvSpPr txBox="1"/>
          <p:nvPr/>
        </p:nvSpPr>
        <p:spPr>
          <a:xfrm>
            <a:off x="1539764" y="1448686"/>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一</a:t>
            </a:r>
          </a:p>
        </p:txBody>
      </p:sp>
      <p:sp>
        <p:nvSpPr>
          <p:cNvPr id="6" name="文字方塊 5"/>
          <p:cNvSpPr txBox="1"/>
          <p:nvPr/>
        </p:nvSpPr>
        <p:spPr>
          <a:xfrm>
            <a:off x="1899193" y="3100248"/>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二</a:t>
            </a:r>
          </a:p>
        </p:txBody>
      </p:sp>
      <p:sp>
        <p:nvSpPr>
          <p:cNvPr id="7" name="文字方塊 6"/>
          <p:cNvSpPr txBox="1"/>
          <p:nvPr/>
        </p:nvSpPr>
        <p:spPr>
          <a:xfrm>
            <a:off x="1494938" y="4817404"/>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三</a:t>
            </a:r>
          </a:p>
        </p:txBody>
      </p:sp>
    </p:spTree>
    <p:extLst>
      <p:ext uri="{BB962C8B-B14F-4D97-AF65-F5344CB8AC3E}">
        <p14:creationId xmlns:p14="http://schemas.microsoft.com/office/powerpoint/2010/main" val="305694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3080" y="261865"/>
            <a:ext cx="8625840" cy="610235"/>
          </a:xfr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en-US" b="1" dirty="0" smtClean="0">
                <a:solidFill>
                  <a:schemeClr val="accent3">
                    <a:lumMod val="50000"/>
                  </a:schemeClr>
                </a:solidFill>
                <a:latin typeface="微軟正黑體" panose="020B0604030504040204" pitchFamily="34" charset="-120"/>
                <a:ea typeface="微軟正黑體" panose="020B0604030504040204" pitchFamily="34" charset="-120"/>
              </a:rPr>
              <a:t>、</a:t>
            </a:r>
            <a:r>
              <a:rPr lang="zh-TW" altLang="zh-TW" b="1" dirty="0" smtClean="0">
                <a:solidFill>
                  <a:schemeClr val="accent3">
                    <a:lumMod val="50000"/>
                  </a:schemeClr>
                </a:solidFill>
                <a:latin typeface="微軟正黑體" panose="020B0604030504040204" pitchFamily="34" charset="-120"/>
                <a:ea typeface="微軟正黑體" panose="020B0604030504040204" pitchFamily="34" charset="-120"/>
              </a:rPr>
              <a:t>執行</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Meet</a:t>
            </a:r>
            <a:r>
              <a:rPr lang="zh-TW" altLang="zh-TW" b="1" dirty="0" smtClean="0">
                <a:solidFill>
                  <a:schemeClr val="accent3">
                    <a:lumMod val="50000"/>
                  </a:schemeClr>
                </a:solidFill>
                <a:latin typeface="微軟正黑體" panose="020B0604030504040204" pitchFamily="34" charset="-120"/>
                <a:ea typeface="微軟正黑體" panose="020B0604030504040204" pitchFamily="34" charset="-120"/>
              </a:rPr>
              <a:t>視訊會議</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8" name="投影片編號版面配置區 7"/>
          <p:cNvSpPr>
            <a:spLocks noGrp="1"/>
          </p:cNvSpPr>
          <p:nvPr>
            <p:ph type="sldNum" sz="quarter" idx="12"/>
          </p:nvPr>
        </p:nvSpPr>
        <p:spPr/>
        <p:txBody>
          <a:bodyPr/>
          <a:lstStyle/>
          <a:p>
            <a:fld id="{E699375F-2B7D-4E16-A24E-8403D0D8B794}" type="slidenum">
              <a:rPr lang="zh-TW" altLang="en-US" smtClean="0"/>
              <a:t>34</a:t>
            </a:fld>
            <a:endParaRPr lang="zh-TW" altLang="en-US" dirty="0"/>
          </a:p>
        </p:txBody>
      </p:sp>
      <p:sp>
        <p:nvSpPr>
          <p:cNvPr id="6" name="文字方塊 5"/>
          <p:cNvSpPr txBox="1"/>
          <p:nvPr/>
        </p:nvSpPr>
        <p:spPr>
          <a:xfrm>
            <a:off x="2808316" y="6259810"/>
            <a:ext cx="5064207" cy="461665"/>
          </a:xfrm>
          <a:prstGeom prst="rect">
            <a:avLst/>
          </a:prstGeom>
          <a:noFill/>
        </p:spPr>
        <p:txBody>
          <a:bodyPr wrap="none" rtlCol="0">
            <a:spAutoFit/>
          </a:bodyP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登</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入</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入</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Google</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 </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Mail</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並點選應用</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APP</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9" name="內容版面配置區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7326" y="1074929"/>
            <a:ext cx="9010709" cy="5068524"/>
          </a:xfrm>
        </p:spPr>
      </p:pic>
      <p:sp>
        <p:nvSpPr>
          <p:cNvPr id="7" name="圓角矩形 6"/>
          <p:cNvSpPr/>
          <p:nvPr/>
        </p:nvSpPr>
        <p:spPr>
          <a:xfrm>
            <a:off x="8617527" y="4447212"/>
            <a:ext cx="656462" cy="7251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9338642" y="4578955"/>
            <a:ext cx="2193229" cy="461665"/>
          </a:xfrm>
          <a:prstGeom prst="rect">
            <a:avLst/>
          </a:prstGeom>
          <a:noFill/>
        </p:spPr>
        <p:txBody>
          <a:bodyPr wrap="none" rtlCol="0">
            <a:spAutoFit/>
          </a:bodyP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點</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選</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Meet</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圖示</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13912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835602"/>
          </a:xfrm>
        </p:spPr>
        <p:txBody>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en-US" b="1" dirty="0" smtClean="0">
                <a:solidFill>
                  <a:schemeClr val="accent3">
                    <a:lumMod val="50000"/>
                  </a:schemeClr>
                </a:solidFill>
                <a:latin typeface="微軟正黑體" panose="020B0604030504040204" pitchFamily="34" charset="-120"/>
                <a:ea typeface="微軟正黑體" panose="020B0604030504040204" pitchFamily="34" charset="-120"/>
              </a:rPr>
              <a:t>、發起</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Meet</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視訊會議</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-2</a:t>
            </a:r>
            <a:endParaRPr lang="zh-TW" altLang="en-US" dirty="0"/>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568"/>
          <a:stretch/>
        </p:blipFill>
        <p:spPr>
          <a:xfrm>
            <a:off x="711200" y="1200728"/>
            <a:ext cx="5219826" cy="4168774"/>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35</a:t>
            </a:fld>
            <a:endParaRPr lang="zh-TW" altLang="en-US"/>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9201" t="30364" r="29293" b="22457"/>
          <a:stretch/>
        </p:blipFill>
        <p:spPr>
          <a:xfrm>
            <a:off x="6992607" y="3007302"/>
            <a:ext cx="4174836" cy="2669309"/>
          </a:xfrm>
          <a:prstGeom prst="rect">
            <a:avLst/>
          </a:prstGeom>
        </p:spPr>
      </p:pic>
      <p:sp>
        <p:nvSpPr>
          <p:cNvPr id="7" name="語音泡泡: 圓角矩形 10">
            <a:extLst>
              <a:ext uri="{FF2B5EF4-FFF2-40B4-BE49-F238E27FC236}">
                <a16:creationId xmlns:a16="http://schemas.microsoft.com/office/drawing/2014/main" id="{2A70B31D-4E1E-4501-9B27-DE529FB9ACDE}"/>
              </a:ext>
            </a:extLst>
          </p:cNvPr>
          <p:cNvSpPr/>
          <p:nvPr/>
        </p:nvSpPr>
        <p:spPr>
          <a:xfrm>
            <a:off x="604982" y="2231231"/>
            <a:ext cx="3542145" cy="702589"/>
          </a:xfrm>
          <a:prstGeom prst="wedgeRoundRectCallout">
            <a:avLst>
              <a:gd name="adj1" fmla="val 30528"/>
              <a:gd name="adj2" fmla="val 9665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點選加入或發起會議</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8" name="語音泡泡: 圓角矩形 10">
            <a:extLst>
              <a:ext uri="{FF2B5EF4-FFF2-40B4-BE49-F238E27FC236}">
                <a16:creationId xmlns:a16="http://schemas.microsoft.com/office/drawing/2014/main" id="{2A70B31D-4E1E-4501-9B27-DE529FB9ACDE}"/>
              </a:ext>
            </a:extLst>
          </p:cNvPr>
          <p:cNvSpPr/>
          <p:nvPr/>
        </p:nvSpPr>
        <p:spPr>
          <a:xfrm>
            <a:off x="7308952" y="1880467"/>
            <a:ext cx="3542145" cy="702589"/>
          </a:xfrm>
          <a:prstGeom prst="wedgeRoundRectCallout">
            <a:avLst>
              <a:gd name="adj1" fmla="val -16408"/>
              <a:gd name="adj2" fmla="val 309626"/>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設定會議代碼</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10206181" y="5082442"/>
            <a:ext cx="868219" cy="4686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21399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36</a:t>
            </a:fld>
            <a:endParaRPr lang="zh-TW" altLang="en-US"/>
          </a:p>
        </p:txBody>
      </p:sp>
      <p:sp>
        <p:nvSpPr>
          <p:cNvPr id="12" name="標題 1">
            <a:extLst>
              <a:ext uri="{FF2B5EF4-FFF2-40B4-BE49-F238E27FC236}">
                <a16:creationId xmlns:a16="http://schemas.microsoft.com/office/drawing/2014/main" id="{01F171A1-9C26-4A5F-980B-5DCABB5AFB72}"/>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、進入</a:t>
            </a:r>
            <a:r>
              <a:rPr lang="en-US" altLang="zh-TW" dirty="0" smtClean="0"/>
              <a:t>Meet</a:t>
            </a:r>
            <a:r>
              <a:rPr lang="zh-TW" altLang="zh-TW" dirty="0" smtClean="0"/>
              <a:t>視訊會議</a:t>
            </a:r>
            <a:r>
              <a:rPr lang="en-US" altLang="zh-TW" dirty="0" smtClean="0"/>
              <a:t>-3</a:t>
            </a:r>
            <a:endParaRPr lang="zh-TW" altLang="en-US" dirty="0"/>
          </a:p>
        </p:txBody>
      </p:sp>
      <p:sp>
        <p:nvSpPr>
          <p:cNvPr id="2" name="矩形 1"/>
          <p:cNvSpPr/>
          <p:nvPr/>
        </p:nvSpPr>
        <p:spPr>
          <a:xfrm>
            <a:off x="4544291" y="3688206"/>
            <a:ext cx="757381" cy="375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73" y="996960"/>
            <a:ext cx="10058400" cy="6134075"/>
          </a:xfrm>
          <a:prstGeom prst="rect">
            <a:avLst/>
          </a:prstGeom>
        </p:spPr>
      </p:pic>
      <p:sp>
        <p:nvSpPr>
          <p:cNvPr id="7" name="圓角矩形 6"/>
          <p:cNvSpPr/>
          <p:nvPr/>
        </p:nvSpPr>
        <p:spPr>
          <a:xfrm>
            <a:off x="7860146" y="4490955"/>
            <a:ext cx="969818" cy="6041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EBEB461A-50BE-445C-BA70-B9A3C6D58BFD}"/>
              </a:ext>
            </a:extLst>
          </p:cNvPr>
          <p:cNvSpPr/>
          <p:nvPr/>
        </p:nvSpPr>
        <p:spPr>
          <a:xfrm>
            <a:off x="8532090" y="3688206"/>
            <a:ext cx="2230120" cy="604193"/>
          </a:xfrm>
          <a:prstGeom prst="wedgeRoundRectCallout">
            <a:avLst>
              <a:gd name="adj1" fmla="val -36724"/>
              <a:gd name="adj2" fmla="val 9348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點選立即加入</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77717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37</a:t>
            </a:fld>
            <a:endParaRPr lang="zh-TW" altLang="en-US"/>
          </a:p>
        </p:txBody>
      </p:sp>
      <p:sp>
        <p:nvSpPr>
          <p:cNvPr id="10" name="標題 1">
            <a:extLst>
              <a:ext uri="{FF2B5EF4-FFF2-40B4-BE49-F238E27FC236}">
                <a16:creationId xmlns:a16="http://schemas.microsoft.com/office/drawing/2014/main" id="{8BEFCA18-2DCF-4ABC-8299-BBFA4D5B8A55}"/>
              </a:ext>
            </a:extLst>
          </p:cNvPr>
          <p:cNvSpPr>
            <a:spLocks noGrp="1"/>
          </p:cNvSpPr>
          <p:nvPr>
            <p:ph type="title"/>
          </p:nvPr>
        </p:nvSpPr>
        <p:spPr>
          <a:xfrm>
            <a:off x="1783080" y="261865"/>
            <a:ext cx="8625840" cy="610235"/>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en-US" b="1" dirty="0" smtClean="0">
                <a:solidFill>
                  <a:schemeClr val="accent3">
                    <a:lumMod val="50000"/>
                  </a:schemeClr>
                </a:solidFill>
                <a:latin typeface="微軟正黑體" panose="020B0604030504040204" pitchFamily="34" charset="-120"/>
                <a:ea typeface="微軟正黑體" panose="020B0604030504040204" pitchFamily="34" charset="-120"/>
              </a:rPr>
              <a:t>、設定</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Meet</a:t>
            </a:r>
            <a:r>
              <a:rPr lang="zh-TW" altLang="zh-TW" b="1" dirty="0" smtClean="0">
                <a:solidFill>
                  <a:schemeClr val="accent3">
                    <a:lumMod val="50000"/>
                  </a:schemeClr>
                </a:solidFill>
                <a:latin typeface="微軟正黑體" panose="020B0604030504040204" pitchFamily="34" charset="-120"/>
                <a:ea typeface="微軟正黑體" panose="020B0604030504040204" pitchFamily="34" charset="-120"/>
              </a:rPr>
              <a:t>會議</a:t>
            </a:r>
            <a:r>
              <a:rPr lang="zh-TW" altLang="en-US" b="1" dirty="0" smtClean="0">
                <a:solidFill>
                  <a:schemeClr val="accent3">
                    <a:lumMod val="50000"/>
                  </a:schemeClr>
                </a:solidFill>
                <a:latin typeface="微軟正黑體" panose="020B0604030504040204" pitchFamily="34" charset="-120"/>
                <a:ea typeface="微軟正黑體" panose="020B0604030504040204" pitchFamily="34" charset="-120"/>
              </a:rPr>
              <a:t>代號</a:t>
            </a:r>
            <a:r>
              <a:rPr lang="en-US" altLang="zh-TW" b="1" dirty="0" smtClean="0">
                <a:solidFill>
                  <a:schemeClr val="accent3">
                    <a:lumMod val="50000"/>
                  </a:schemeClr>
                </a:solidFill>
                <a:latin typeface="微軟正黑體" panose="020B0604030504040204" pitchFamily="34" charset="-120"/>
                <a:ea typeface="微軟正黑體" panose="020B0604030504040204" pitchFamily="34" charset="-120"/>
              </a:rPr>
              <a:t>-</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4</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9" name="內容版面配置區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3490" y="1043101"/>
            <a:ext cx="9650910" cy="5428637"/>
          </a:xfrm>
        </p:spPr>
      </p:pic>
      <p:sp>
        <p:nvSpPr>
          <p:cNvPr id="7" name="圓角矩形 6"/>
          <p:cNvSpPr/>
          <p:nvPr/>
        </p:nvSpPr>
        <p:spPr>
          <a:xfrm>
            <a:off x="4638179" y="4053297"/>
            <a:ext cx="2022763" cy="26785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語音泡泡: 圓角矩形 10">
            <a:extLst>
              <a:ext uri="{FF2B5EF4-FFF2-40B4-BE49-F238E27FC236}">
                <a16:creationId xmlns:a16="http://schemas.microsoft.com/office/drawing/2014/main" id="{2A70B31D-4E1E-4501-9B27-DE529FB9ACDE}"/>
              </a:ext>
            </a:extLst>
          </p:cNvPr>
          <p:cNvSpPr/>
          <p:nvPr/>
        </p:nvSpPr>
        <p:spPr>
          <a:xfrm>
            <a:off x="1588654" y="3406124"/>
            <a:ext cx="2737009" cy="702589"/>
          </a:xfrm>
          <a:prstGeom prst="wedgeRoundRectCallout">
            <a:avLst>
              <a:gd name="adj1" fmla="val 59077"/>
              <a:gd name="adj2" fmla="val 46703"/>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複製會議連接網址</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2" name="語音泡泡: 圓角矩形 10">
            <a:extLst>
              <a:ext uri="{FF2B5EF4-FFF2-40B4-BE49-F238E27FC236}">
                <a16:creationId xmlns:a16="http://schemas.microsoft.com/office/drawing/2014/main" id="{2A70B31D-4E1E-4501-9B27-DE529FB9ACDE}"/>
              </a:ext>
            </a:extLst>
          </p:cNvPr>
          <p:cNvSpPr/>
          <p:nvPr/>
        </p:nvSpPr>
        <p:spPr>
          <a:xfrm>
            <a:off x="5509491" y="2196905"/>
            <a:ext cx="3542145" cy="702589"/>
          </a:xfrm>
          <a:prstGeom prst="wedgeRoundRectCallout">
            <a:avLst>
              <a:gd name="adj1" fmla="val -40137"/>
              <a:gd name="adj2" fmla="val 79568"/>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顯示會議代號</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英、數</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4638179" y="3105602"/>
            <a:ext cx="1097603" cy="3005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86821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985" t="29598" r="4708" b="6036"/>
          <a:stretch/>
        </p:blipFill>
        <p:spPr>
          <a:xfrm>
            <a:off x="1783080" y="1115438"/>
            <a:ext cx="3814618" cy="3343565"/>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38</a:t>
            </a:fld>
            <a:endParaRPr lang="zh-TW" altLang="en-US"/>
          </a:p>
        </p:txBody>
      </p:sp>
      <p:sp>
        <p:nvSpPr>
          <p:cNvPr id="8" name="圓角矩形 7"/>
          <p:cNvSpPr/>
          <p:nvPr/>
        </p:nvSpPr>
        <p:spPr>
          <a:xfrm>
            <a:off x="1914590" y="1469644"/>
            <a:ext cx="569994" cy="1929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BA9D94C1-896E-45B7-91F9-883547E7C0F8}"/>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、郵寄</a:t>
            </a:r>
            <a:r>
              <a:rPr lang="en-US" altLang="zh-TW" dirty="0" smtClean="0"/>
              <a:t>Meet</a:t>
            </a:r>
            <a:r>
              <a:rPr lang="zh-TW" altLang="zh-TW" dirty="0" smtClean="0"/>
              <a:t>視訊會議</a:t>
            </a:r>
            <a:r>
              <a:rPr lang="zh-TW" altLang="en-US" dirty="0" smtClean="0"/>
              <a:t>網址連結</a:t>
            </a:r>
            <a:r>
              <a:rPr lang="en-US" altLang="zh-TW" dirty="0" smtClean="0"/>
              <a:t>-5</a:t>
            </a:r>
            <a:endParaRPr lang="zh-TW" altLang="en-US" dirty="0"/>
          </a:p>
        </p:txBody>
      </p:sp>
      <p:sp>
        <p:nvSpPr>
          <p:cNvPr id="10" name="語音泡泡: 圓角矩形 9">
            <a:extLst>
              <a:ext uri="{FF2B5EF4-FFF2-40B4-BE49-F238E27FC236}">
                <a16:creationId xmlns:a16="http://schemas.microsoft.com/office/drawing/2014/main" id="{60992D71-D14A-46F4-9C24-27EBF03DDE32}"/>
              </a:ext>
            </a:extLst>
          </p:cNvPr>
          <p:cNvSpPr/>
          <p:nvPr/>
        </p:nvSpPr>
        <p:spPr>
          <a:xfrm>
            <a:off x="3980845" y="794327"/>
            <a:ext cx="3158864" cy="1256146"/>
          </a:xfrm>
          <a:prstGeom prst="wedgeRoundRectCallout">
            <a:avLst>
              <a:gd name="adj1" fmla="val -71536"/>
              <a:gd name="adj2" fmla="val -5717"/>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Mail</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線上會議網址給班級上課學生，請學生登入電子信箱</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t="14303" r="50851" b="7752"/>
          <a:stretch/>
        </p:blipFill>
        <p:spPr>
          <a:xfrm>
            <a:off x="6788697" y="2493384"/>
            <a:ext cx="4535085" cy="4045528"/>
          </a:xfrm>
          <a:prstGeom prst="rect">
            <a:avLst/>
          </a:prstGeom>
        </p:spPr>
      </p:pic>
      <p:sp>
        <p:nvSpPr>
          <p:cNvPr id="12" name="圓角矩形 11"/>
          <p:cNvSpPr/>
          <p:nvPr/>
        </p:nvSpPr>
        <p:spPr>
          <a:xfrm>
            <a:off x="7747354" y="4189753"/>
            <a:ext cx="2015482" cy="2692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語音泡泡: 圓角矩形 9">
            <a:extLst>
              <a:ext uri="{FF2B5EF4-FFF2-40B4-BE49-F238E27FC236}">
                <a16:creationId xmlns:a16="http://schemas.microsoft.com/office/drawing/2014/main" id="{60992D71-D14A-46F4-9C24-27EBF03DDE32}"/>
              </a:ext>
            </a:extLst>
          </p:cNvPr>
          <p:cNvSpPr/>
          <p:nvPr/>
        </p:nvSpPr>
        <p:spPr>
          <a:xfrm>
            <a:off x="4872154" y="4901914"/>
            <a:ext cx="3158864" cy="1256146"/>
          </a:xfrm>
          <a:prstGeom prst="wedgeRoundRectCallout">
            <a:avLst>
              <a:gd name="adj1" fmla="val 57703"/>
              <a:gd name="adj2" fmla="val -79982"/>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學生登入電子信箱後，點選會議連結網址，即可進入</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9977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472" y="1511589"/>
            <a:ext cx="7735712" cy="4351338"/>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39</a:t>
            </a:fld>
            <a:endParaRPr lang="zh-TW" altLang="en-US"/>
          </a:p>
        </p:txBody>
      </p:sp>
      <p:sp>
        <p:nvSpPr>
          <p:cNvPr id="8" name="圓角矩形 7"/>
          <p:cNvSpPr/>
          <p:nvPr/>
        </p:nvSpPr>
        <p:spPr>
          <a:xfrm>
            <a:off x="6262255" y="2642965"/>
            <a:ext cx="1440872" cy="866853"/>
          </a:xfrm>
          <a:prstGeom prst="roundRect">
            <a:avLst>
              <a:gd name="adj" fmla="val 60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29AF5FE9-DD17-4373-8969-662ADF4D0640}"/>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、登入</a:t>
            </a:r>
            <a:r>
              <a:rPr lang="en-US" altLang="zh-TW" dirty="0" smtClean="0"/>
              <a:t>Meet</a:t>
            </a:r>
            <a:r>
              <a:rPr lang="zh-TW" altLang="zh-TW" dirty="0" smtClean="0"/>
              <a:t>視訊會議</a:t>
            </a:r>
            <a:r>
              <a:rPr lang="en-US" altLang="zh-TW" dirty="0" smtClean="0"/>
              <a:t>-6</a:t>
            </a:r>
            <a:endParaRPr lang="zh-TW" altLang="en-US" dirty="0"/>
          </a:p>
        </p:txBody>
      </p:sp>
      <p:sp>
        <p:nvSpPr>
          <p:cNvPr id="10" name="語音泡泡: 圓角矩形 9">
            <a:extLst>
              <a:ext uri="{FF2B5EF4-FFF2-40B4-BE49-F238E27FC236}">
                <a16:creationId xmlns:a16="http://schemas.microsoft.com/office/drawing/2014/main" id="{60992D71-D14A-46F4-9C24-27EBF03DDE32}"/>
              </a:ext>
            </a:extLst>
          </p:cNvPr>
          <p:cNvSpPr/>
          <p:nvPr/>
        </p:nvSpPr>
        <p:spPr>
          <a:xfrm>
            <a:off x="8656251" y="2264877"/>
            <a:ext cx="2159532" cy="1244941"/>
          </a:xfrm>
          <a:prstGeom prst="wedgeRoundRectCallout">
            <a:avLst>
              <a:gd name="adj1" fmla="val -100330"/>
              <a:gd name="adj2" fmla="val 13090"/>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登入人數與圖釘標記</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畫面鏡頭</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0253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8891" y="374361"/>
            <a:ext cx="10515600" cy="798657"/>
          </a:xfrm>
        </p:spPr>
        <p:style>
          <a:lnRef idx="3">
            <a:schemeClr val="lt1"/>
          </a:lnRef>
          <a:fillRef idx="1">
            <a:schemeClr val="accent6"/>
          </a:fillRef>
          <a:effectRef idx="1">
            <a:schemeClr val="accent6"/>
          </a:effectRef>
          <a:fontRef idx="minor">
            <a:schemeClr val="lt1"/>
          </a:fontRef>
        </p:style>
        <p:txBody>
          <a:bodyPr>
            <a:normAutofit/>
          </a:bodyPr>
          <a:lstStyle/>
          <a:p>
            <a:pPr algn="ctr"/>
            <a:r>
              <a:rPr lang="zh-TW" altLang="zh-TW" sz="4000" dirty="0">
                <a:latin typeface="標楷體" panose="03000509000000000000" pitchFamily="65" charset="-120"/>
                <a:ea typeface="標楷體" panose="03000509000000000000" pitchFamily="65" charset="-120"/>
              </a:rPr>
              <a:t>防疫學習不中斷停課期間線上</a:t>
            </a:r>
            <a:r>
              <a:rPr lang="zh-TW" altLang="zh-TW" sz="4000" dirty="0" smtClean="0">
                <a:latin typeface="標楷體" panose="03000509000000000000" pitchFamily="65" charset="-120"/>
                <a:ea typeface="標楷體" panose="03000509000000000000" pitchFamily="65" charset="-120"/>
              </a:rPr>
              <a:t>補課說明</a:t>
            </a:r>
            <a:endParaRPr lang="zh-TW"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773546" y="1589014"/>
            <a:ext cx="10910454" cy="4767335"/>
          </a:xfrm>
        </p:spPr>
        <p:txBody>
          <a:bodyPr>
            <a:normAutofit/>
          </a:bodyPr>
          <a:lstStyle/>
          <a:p>
            <a:r>
              <a:rPr lang="zh-TW" altLang="en-US" sz="3200" dirty="0">
                <a:solidFill>
                  <a:srgbClr val="FF0000"/>
                </a:solidFill>
                <a:latin typeface="標楷體" panose="03000509000000000000" pitchFamily="65" charset="-120"/>
                <a:ea typeface="標楷體" panose="03000509000000000000" pitchFamily="65" charset="-120"/>
              </a:rPr>
              <a:t>方案三：</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數位平台教材為主、教師為輔</a:t>
            </a:r>
            <a:r>
              <a:rPr lang="en-US" altLang="zh-TW" sz="3200" dirty="0">
                <a:solidFill>
                  <a:srgbClr val="FF0000"/>
                </a:solidFill>
                <a:latin typeface="標楷體" panose="03000509000000000000" pitchFamily="65" charset="-120"/>
                <a:ea typeface="標楷體" panose="03000509000000000000" pitchFamily="65" charset="-120"/>
              </a:rPr>
              <a:t>)</a:t>
            </a:r>
          </a:p>
          <a:p>
            <a:r>
              <a:rPr lang="en-US" altLang="zh-TW" sz="3200" dirty="0">
                <a:latin typeface="標楷體" panose="03000509000000000000" pitchFamily="65" charset="-120"/>
                <a:ea typeface="標楷體" panose="03000509000000000000" pitchFamily="65" charset="-120"/>
              </a:rPr>
              <a:t>1</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以</a:t>
            </a:r>
            <a:r>
              <a:rPr lang="zh-TW" altLang="en-US" sz="3200" dirty="0">
                <a:solidFill>
                  <a:srgbClr val="7030A0"/>
                </a:solidFill>
                <a:latin typeface="標楷體" panose="03000509000000000000" pitchFamily="65" charset="-120"/>
                <a:ea typeface="標楷體" panose="03000509000000000000" pitchFamily="65" charset="-120"/>
              </a:rPr>
              <a:t>能力指標之數位學習網站</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數位學習平台為主</a:t>
            </a:r>
          </a:p>
          <a:p>
            <a:r>
              <a:rPr lang="en-US" altLang="zh-TW" sz="3200" dirty="0">
                <a:latin typeface="標楷體" panose="03000509000000000000" pitchFamily="65" charset="-120"/>
                <a:ea typeface="標楷體" panose="03000509000000000000" pitchFamily="65" charset="-120"/>
              </a:rPr>
              <a:t>2</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數位</a:t>
            </a:r>
            <a:r>
              <a:rPr lang="zh-TW" altLang="en-US" sz="3200" dirty="0">
                <a:solidFill>
                  <a:srgbClr val="7030A0"/>
                </a:solidFill>
                <a:latin typeface="標楷體" panose="03000509000000000000" pitchFamily="65" charset="-120"/>
                <a:ea typeface="標楷體" panose="03000509000000000000" pitchFamily="65" charset="-120"/>
              </a:rPr>
              <a:t>平台系統：</a:t>
            </a:r>
            <a:r>
              <a:rPr lang="zh-TW" altLang="en-US" sz="3200" dirty="0">
                <a:latin typeface="標楷體" panose="03000509000000000000" pitchFamily="65" charset="-120"/>
                <a:ea typeface="標楷體" panose="03000509000000000000" pitchFamily="65" charset="-120"/>
              </a:rPr>
              <a:t>因材網、均一等</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教材資源</a:t>
            </a:r>
            <a:r>
              <a:rPr lang="en-US" altLang="zh-TW" sz="3200" dirty="0">
                <a:latin typeface="標楷體" panose="03000509000000000000" pitchFamily="65" charset="-120"/>
                <a:ea typeface="標楷體" panose="03000509000000000000" pitchFamily="65" charset="-120"/>
              </a:rPr>
              <a:t>)</a:t>
            </a:r>
          </a:p>
          <a:p>
            <a:r>
              <a:rPr lang="en-US" altLang="zh-TW" sz="3200" dirty="0">
                <a:latin typeface="標楷體" panose="03000509000000000000" pitchFamily="65" charset="-120"/>
                <a:ea typeface="標楷體" panose="03000509000000000000" pitchFamily="65" charset="-120"/>
              </a:rPr>
              <a:t>3</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利用</a:t>
            </a:r>
            <a:r>
              <a:rPr lang="zh-TW" altLang="en-US" sz="3200" dirty="0">
                <a:solidFill>
                  <a:srgbClr val="7030A0"/>
                </a:solidFill>
                <a:latin typeface="標楷體" panose="03000509000000000000" pitchFamily="65" charset="-120"/>
                <a:ea typeface="標楷體" panose="03000509000000000000" pitchFamily="65" charset="-120"/>
              </a:rPr>
              <a:t>工具：</a:t>
            </a:r>
            <a:r>
              <a:rPr lang="en-US" altLang="zh-TW" sz="3200" dirty="0">
                <a:latin typeface="標楷體" panose="03000509000000000000" pitchFamily="65" charset="-120"/>
                <a:ea typeface="標楷體" panose="03000509000000000000" pitchFamily="65" charset="-120"/>
              </a:rPr>
              <a:t>Zoom</a:t>
            </a:r>
            <a:r>
              <a:rPr lang="zh-TW" altLang="en-US" sz="3200" dirty="0">
                <a:latin typeface="標楷體" panose="03000509000000000000" pitchFamily="65" charset="-120"/>
                <a:ea typeface="標楷體" panose="03000509000000000000" pitchFamily="65" charset="-120"/>
              </a:rPr>
              <a:t>或</a:t>
            </a:r>
            <a:r>
              <a:rPr lang="en-US" altLang="zh-TW" sz="3200" dirty="0">
                <a:latin typeface="標楷體" panose="03000509000000000000" pitchFamily="65" charset="-120"/>
                <a:ea typeface="標楷體" panose="03000509000000000000" pitchFamily="65" charset="-120"/>
              </a:rPr>
              <a:t>Meet + </a:t>
            </a:r>
            <a:r>
              <a:rPr lang="en-US" altLang="zh-TW" sz="3200" dirty="0" err="1">
                <a:latin typeface="標楷體" panose="03000509000000000000" pitchFamily="65" charset="-120"/>
                <a:ea typeface="標楷體" panose="03000509000000000000" pitchFamily="65" charset="-120"/>
              </a:rPr>
              <a:t>recordscreen</a:t>
            </a:r>
            <a:endParaRPr lang="en-US" altLang="zh-TW"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4</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線</a:t>
            </a:r>
            <a:r>
              <a:rPr lang="zh-TW" altLang="en-US" sz="3200" dirty="0">
                <a:solidFill>
                  <a:srgbClr val="7030A0"/>
                </a:solidFill>
                <a:latin typeface="標楷體" panose="03000509000000000000" pitchFamily="65" charset="-120"/>
                <a:ea typeface="標楷體" panose="03000509000000000000" pitchFamily="65" charset="-120"/>
              </a:rPr>
              <a:t>上學習歷程：</a:t>
            </a:r>
            <a:r>
              <a:rPr lang="zh-TW" altLang="en-US" sz="3200" dirty="0">
                <a:latin typeface="標楷體" panose="03000509000000000000" pitchFamily="65" charset="-120"/>
                <a:ea typeface="標楷體" panose="03000509000000000000" pitchFamily="65" charset="-120"/>
              </a:rPr>
              <a:t>內建於系統本身</a:t>
            </a:r>
          </a:p>
          <a:p>
            <a:r>
              <a:rPr lang="en-US" altLang="zh-TW" sz="3200" dirty="0">
                <a:latin typeface="標楷體" panose="03000509000000000000" pitchFamily="65" charset="-120"/>
                <a:ea typeface="標楷體" panose="03000509000000000000" pitchFamily="65" charset="-120"/>
              </a:rPr>
              <a:t>5</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聯繫</a:t>
            </a:r>
            <a:r>
              <a:rPr lang="zh-TW" altLang="en-US" sz="3200" dirty="0">
                <a:solidFill>
                  <a:srgbClr val="7030A0"/>
                </a:solidFill>
                <a:latin typeface="標楷體" panose="03000509000000000000" pitchFamily="65" charset="-120"/>
                <a:ea typeface="標楷體" panose="03000509000000000000" pitchFamily="65" charset="-120"/>
              </a:rPr>
              <a:t>軟體：</a:t>
            </a:r>
            <a:r>
              <a:rPr lang="en-US" altLang="zh-TW" sz="3200" dirty="0">
                <a:latin typeface="標楷體" panose="03000509000000000000" pitchFamily="65" charset="-120"/>
                <a:ea typeface="標楷體" panose="03000509000000000000" pitchFamily="65" charset="-120"/>
              </a:rPr>
              <a:t>Line</a:t>
            </a:r>
            <a:r>
              <a:rPr lang="zh-TW" altLang="en-US" sz="320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Message</a:t>
            </a:r>
            <a:r>
              <a:rPr lang="zh-TW" altLang="en-US" sz="3200" dirty="0">
                <a:latin typeface="標楷體" panose="03000509000000000000" pitchFamily="65" charset="-120"/>
                <a:ea typeface="標楷體" panose="03000509000000000000" pitchFamily="65" charset="-120"/>
              </a:rPr>
              <a:t>、簡訊等</a:t>
            </a:r>
          </a:p>
          <a:p>
            <a:r>
              <a:rPr lang="en-US" altLang="zh-TW" sz="3200" dirty="0">
                <a:latin typeface="標楷體" panose="03000509000000000000" pitchFamily="65" charset="-120"/>
                <a:ea typeface="標楷體" panose="03000509000000000000" pitchFamily="65" charset="-120"/>
              </a:rPr>
              <a:t>6</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數位</a:t>
            </a:r>
            <a:r>
              <a:rPr lang="zh-TW" altLang="en-US" sz="3200" dirty="0">
                <a:solidFill>
                  <a:srgbClr val="7030A0"/>
                </a:solidFill>
                <a:latin typeface="標楷體" panose="03000509000000000000" pitchFamily="65" charset="-120"/>
                <a:ea typeface="標楷體" panose="03000509000000000000" pitchFamily="65" charset="-120"/>
              </a:rPr>
              <a:t>學習與上課</a:t>
            </a:r>
            <a:r>
              <a:rPr lang="zh-TW" altLang="en-US" sz="3200" dirty="0" smtClean="0">
                <a:solidFill>
                  <a:srgbClr val="7030A0"/>
                </a:solidFill>
                <a:latin typeface="標楷體" panose="03000509000000000000" pitchFamily="65" charset="-120"/>
                <a:ea typeface="標楷體" panose="03000509000000000000" pitchFamily="65" charset="-120"/>
              </a:rPr>
              <a:t>時間</a:t>
            </a:r>
            <a:r>
              <a:rPr lang="zh-TW" altLang="en-US" sz="3200" dirty="0" smtClean="0">
                <a:latin typeface="標楷體" panose="03000509000000000000" pitchFamily="65" charset="-120"/>
                <a:ea typeface="標楷體" panose="03000509000000000000" pitchFamily="65" charset="-120"/>
              </a:rPr>
              <a:t> </a:t>
            </a:r>
            <a:r>
              <a:rPr lang="en-US" altLang="zh-TW" sz="3200" dirty="0" smtClean="0">
                <a:latin typeface="標楷體" panose="03000509000000000000" pitchFamily="65" charset="-120"/>
                <a:ea typeface="標楷體" panose="03000509000000000000" pitchFamily="65" charset="-120"/>
              </a:rPr>
              <a:t>= </a:t>
            </a:r>
            <a:r>
              <a:rPr lang="en-US" altLang="zh-TW" sz="3200" dirty="0">
                <a:latin typeface="標楷體" panose="03000509000000000000" pitchFamily="65" charset="-120"/>
                <a:ea typeface="標楷體" panose="03000509000000000000" pitchFamily="65" charset="-120"/>
              </a:rPr>
              <a:t>1:1</a:t>
            </a:r>
          </a:p>
          <a:p>
            <a:r>
              <a:rPr lang="en-US" altLang="zh-TW" sz="3200" dirty="0">
                <a:latin typeface="標楷體" panose="03000509000000000000" pitchFamily="65" charset="-120"/>
                <a:ea typeface="標楷體" panose="03000509000000000000" pitchFamily="65" charset="-120"/>
              </a:rPr>
              <a:t>7</a:t>
            </a:r>
            <a:r>
              <a:rPr lang="en-US" altLang="zh-TW" sz="3200" dirty="0" smtClean="0">
                <a:latin typeface="標楷體" panose="03000509000000000000" pitchFamily="65" charset="-120"/>
                <a:ea typeface="標楷體" panose="03000509000000000000" pitchFamily="65" charset="-120"/>
              </a:rPr>
              <a:t>.</a:t>
            </a:r>
            <a:r>
              <a:rPr lang="zh-TW" altLang="en-US" sz="3200" dirty="0" smtClean="0">
                <a:solidFill>
                  <a:srgbClr val="7030A0"/>
                </a:solidFill>
                <a:latin typeface="標楷體" panose="03000509000000000000" pitchFamily="65" charset="-120"/>
                <a:ea typeface="標楷體" panose="03000509000000000000" pitchFamily="65" charset="-120"/>
              </a:rPr>
              <a:t>課堂</a:t>
            </a:r>
            <a:r>
              <a:rPr lang="zh-TW" altLang="en-US" sz="3200" dirty="0">
                <a:solidFill>
                  <a:srgbClr val="7030A0"/>
                </a:solidFill>
                <a:latin typeface="標楷體" panose="03000509000000000000" pitchFamily="65" charset="-120"/>
                <a:ea typeface="標楷體" panose="03000509000000000000" pitchFamily="65" charset="-120"/>
              </a:rPr>
              <a:t>型態：</a:t>
            </a:r>
            <a:r>
              <a:rPr lang="zh-TW" altLang="en-US" sz="3200" dirty="0">
                <a:latin typeface="標楷體" panose="03000509000000000000" pitchFamily="65" charset="-120"/>
                <a:ea typeface="標楷體" panose="03000509000000000000" pitchFamily="65" charset="-120"/>
              </a:rPr>
              <a:t>學生自主學習、教師檢討題目</a:t>
            </a:r>
          </a:p>
          <a:p>
            <a:endParaRPr lang="zh-TW" altLang="en-US" sz="32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4</a:t>
            </a:fld>
            <a:endParaRPr lang="zh-TW" altLang="en-US"/>
          </a:p>
        </p:txBody>
      </p:sp>
    </p:spTree>
    <p:extLst>
      <p:ext uri="{BB962C8B-B14F-4D97-AF65-F5344CB8AC3E}">
        <p14:creationId xmlns:p14="http://schemas.microsoft.com/office/powerpoint/2010/main" val="1978851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74"/>
          <a:stretch/>
        </p:blipFill>
        <p:spPr>
          <a:xfrm>
            <a:off x="665017" y="724318"/>
            <a:ext cx="2848519" cy="4926157"/>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40</a:t>
            </a:fld>
            <a:endParaRPr lang="zh-TW" altLang="en-US"/>
          </a:p>
        </p:txBody>
      </p:sp>
      <p:sp>
        <p:nvSpPr>
          <p:cNvPr id="8" name="圓角矩形 7"/>
          <p:cNvSpPr/>
          <p:nvPr/>
        </p:nvSpPr>
        <p:spPr>
          <a:xfrm>
            <a:off x="877454" y="3639127"/>
            <a:ext cx="2570969" cy="18010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4AA629F0-4946-48B0-8EE6-EE9FED54C4D7}"/>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、進行</a:t>
            </a:r>
            <a:r>
              <a:rPr lang="en-US" altLang="zh-TW" dirty="0" smtClean="0"/>
              <a:t>Meet</a:t>
            </a:r>
            <a:r>
              <a:rPr lang="zh-TW" altLang="en-US" dirty="0" smtClean="0"/>
              <a:t>分享視窗</a:t>
            </a:r>
            <a:r>
              <a:rPr lang="en-US" altLang="zh-TW" dirty="0" smtClean="0"/>
              <a:t>-7</a:t>
            </a:r>
            <a:endParaRPr lang="zh-TW" altLang="en-US" dirty="0"/>
          </a:p>
        </p:txBody>
      </p:sp>
      <p:sp>
        <p:nvSpPr>
          <p:cNvPr id="10" name="語音泡泡: 圓角矩形 9">
            <a:extLst>
              <a:ext uri="{FF2B5EF4-FFF2-40B4-BE49-F238E27FC236}">
                <a16:creationId xmlns:a16="http://schemas.microsoft.com/office/drawing/2014/main" id="{A8A71677-AE99-4F12-8499-F52354189653}"/>
              </a:ext>
            </a:extLst>
          </p:cNvPr>
          <p:cNvSpPr/>
          <p:nvPr/>
        </p:nvSpPr>
        <p:spPr>
          <a:xfrm>
            <a:off x="1783080" y="5748638"/>
            <a:ext cx="3270324" cy="1109362"/>
          </a:xfrm>
          <a:prstGeom prst="wedgeRoundRectCallout">
            <a:avLst>
              <a:gd name="adj1" fmla="val -21518"/>
              <a:gd name="adj2" fmla="val -96019"/>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點選進行簡報，選擇</a:t>
            </a:r>
            <a:r>
              <a:rPr lang="zh-TW" altLang="en-US" sz="2400" b="1" u="sng" dirty="0" smtClean="0">
                <a:solidFill>
                  <a:schemeClr val="accent6">
                    <a:lumMod val="50000"/>
                  </a:schemeClr>
                </a:solidFill>
                <a:latin typeface="微軟正黑體" panose="020B0604030504040204" pitchFamily="34" charset="-120"/>
                <a:ea typeface="微軟正黑體" panose="020B0604030504040204" pitchFamily="34" charset="-120"/>
              </a:rPr>
              <a:t>單個視窗</a:t>
            </a:r>
            <a:endParaRPr lang="zh-TW" altLang="en-US" sz="2400" b="1" u="sng"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9927" t="6958" r="21212" b="21540"/>
          <a:stretch/>
        </p:blipFill>
        <p:spPr>
          <a:xfrm>
            <a:off x="5053404" y="970263"/>
            <a:ext cx="6569330" cy="4488872"/>
          </a:xfrm>
          <a:prstGeom prst="rect">
            <a:avLst/>
          </a:prstGeom>
        </p:spPr>
      </p:pic>
      <p:sp>
        <p:nvSpPr>
          <p:cNvPr id="11" name="圓角矩形 10"/>
          <p:cNvSpPr/>
          <p:nvPr/>
        </p:nvSpPr>
        <p:spPr>
          <a:xfrm>
            <a:off x="7541491" y="1732651"/>
            <a:ext cx="1565564" cy="14547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語音泡泡: 圓角矩形 9">
            <a:extLst>
              <a:ext uri="{FF2B5EF4-FFF2-40B4-BE49-F238E27FC236}">
                <a16:creationId xmlns:a16="http://schemas.microsoft.com/office/drawing/2014/main" id="{A8A71677-AE99-4F12-8499-F52354189653}"/>
              </a:ext>
            </a:extLst>
          </p:cNvPr>
          <p:cNvSpPr/>
          <p:nvPr/>
        </p:nvSpPr>
        <p:spPr>
          <a:xfrm>
            <a:off x="6405880" y="3768584"/>
            <a:ext cx="2137756" cy="1109362"/>
          </a:xfrm>
          <a:prstGeom prst="wedgeRoundRectCallout">
            <a:avLst>
              <a:gd name="adj1" fmla="val 15639"/>
              <a:gd name="adj2" fmla="val -109340"/>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選擇分享視窗，按</a:t>
            </a:r>
            <a:r>
              <a:rPr lang="zh-TW" altLang="en-US" sz="2400" b="1" u="sng" dirty="0" smtClean="0">
                <a:solidFill>
                  <a:schemeClr val="accent6">
                    <a:lumMod val="50000"/>
                  </a:schemeClr>
                </a:solidFill>
                <a:latin typeface="微軟正黑體" panose="020B0604030504040204" pitchFamily="34" charset="-120"/>
                <a:ea typeface="微軟正黑體" panose="020B0604030504040204" pitchFamily="34" charset="-120"/>
              </a:rPr>
              <a:t>分享</a:t>
            </a:r>
            <a:endParaRPr lang="zh-TW" altLang="en-US" sz="2400" b="1" u="sng"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9605817" y="4659477"/>
            <a:ext cx="775854" cy="4738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34665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3525" y="1182575"/>
            <a:ext cx="9391787" cy="5282880"/>
          </a:xfr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41</a:t>
            </a:fld>
            <a:endParaRPr lang="zh-TW" altLang="en-US"/>
          </a:p>
        </p:txBody>
      </p:sp>
      <p:sp>
        <p:nvSpPr>
          <p:cNvPr id="8" name="圓角矩形 7"/>
          <p:cNvSpPr/>
          <p:nvPr/>
        </p:nvSpPr>
        <p:spPr>
          <a:xfrm>
            <a:off x="3229905" y="2613836"/>
            <a:ext cx="5738603" cy="35283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1">
            <a:extLst>
              <a:ext uri="{FF2B5EF4-FFF2-40B4-BE49-F238E27FC236}">
                <a16:creationId xmlns:a16="http://schemas.microsoft.com/office/drawing/2014/main" id="{2F55A791-8BE6-4D9E-A515-64D4AB32F989}"/>
              </a:ext>
            </a:extLst>
          </p:cNvPr>
          <p:cNvSpPr txBox="1">
            <a:spLocks/>
          </p:cNvSpPr>
          <p:nvPr/>
        </p:nvSpPr>
        <p:spPr>
          <a:xfrm>
            <a:off x="1783080" y="261865"/>
            <a:ext cx="8625840" cy="610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t>一</a:t>
            </a:r>
            <a:r>
              <a:rPr lang="zh-TW" altLang="en-US" dirty="0" smtClean="0"/>
              <a:t>、開始進行</a:t>
            </a:r>
            <a:r>
              <a:rPr lang="en-US" altLang="zh-TW" dirty="0" smtClean="0"/>
              <a:t>Meet</a:t>
            </a:r>
            <a:r>
              <a:rPr lang="zh-TW" altLang="zh-TW" dirty="0" smtClean="0"/>
              <a:t>視訊</a:t>
            </a:r>
            <a:r>
              <a:rPr lang="zh-TW" altLang="en-US" dirty="0" smtClean="0"/>
              <a:t>教學</a:t>
            </a:r>
            <a:r>
              <a:rPr lang="en-US" altLang="zh-TW" dirty="0" smtClean="0"/>
              <a:t>-8</a:t>
            </a:r>
            <a:endParaRPr lang="zh-TW" altLang="en-US" dirty="0"/>
          </a:p>
        </p:txBody>
      </p:sp>
      <p:sp>
        <p:nvSpPr>
          <p:cNvPr id="10" name="語音泡泡: 圓角矩形 9">
            <a:extLst>
              <a:ext uri="{FF2B5EF4-FFF2-40B4-BE49-F238E27FC236}">
                <a16:creationId xmlns:a16="http://schemas.microsoft.com/office/drawing/2014/main" id="{B402650D-33A8-424A-B36E-459EB9A111C4}"/>
              </a:ext>
            </a:extLst>
          </p:cNvPr>
          <p:cNvSpPr/>
          <p:nvPr/>
        </p:nvSpPr>
        <p:spPr>
          <a:xfrm>
            <a:off x="9438206" y="2073264"/>
            <a:ext cx="3293537" cy="1685935"/>
          </a:xfrm>
          <a:prstGeom prst="wedgeRoundRectCallout">
            <a:avLst>
              <a:gd name="adj1" fmla="val -66449"/>
              <a:gd name="adj2" fmla="val 85532"/>
              <a:gd name="adj3" fmla="val 16667"/>
            </a:avLst>
          </a:prstGeom>
          <a:solidFill>
            <a:schemeClr val="bg1"/>
          </a:solidFill>
          <a:ln w="28575">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老師</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可共享螢幕，讓上課同學即時觀看上課</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內容或是自製影片、教學簡報</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3250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196" b="10745"/>
          <a:stretch/>
        </p:blipFill>
        <p:spPr>
          <a:xfrm>
            <a:off x="183885" y="2398322"/>
            <a:ext cx="6922241" cy="3557963"/>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42</a:t>
            </a:fld>
            <a:endParaRPr lang="zh-TW" altLang="en-US"/>
          </a:p>
        </p:txBody>
      </p:sp>
      <p:sp>
        <p:nvSpPr>
          <p:cNvPr id="5" name="標題 1"/>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-1</a:t>
            </a:r>
            <a:endParaRPr lang="zh-TW" altLang="zh-TW" dirty="0">
              <a:solidFill>
                <a:schemeClr val="accent5">
                  <a:lumMod val="50000"/>
                </a:schemeClr>
              </a:solidFill>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4263" t="14503" r="27945" b="7792"/>
          <a:stretch/>
        </p:blipFill>
        <p:spPr>
          <a:xfrm>
            <a:off x="5198376" y="2041081"/>
            <a:ext cx="6818812" cy="4689567"/>
          </a:xfrm>
          <a:prstGeom prst="rect">
            <a:avLst/>
          </a:prstGeom>
          <a:ln>
            <a:solidFill>
              <a:schemeClr val="bg1">
                <a:lumMod val="75000"/>
              </a:schemeClr>
            </a:solidFill>
          </a:ln>
        </p:spPr>
      </p:pic>
      <p:sp>
        <p:nvSpPr>
          <p:cNvPr id="8" name="圓角矩形 7"/>
          <p:cNvSpPr/>
          <p:nvPr/>
        </p:nvSpPr>
        <p:spPr>
          <a:xfrm>
            <a:off x="183885" y="4112624"/>
            <a:ext cx="1062209" cy="705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837458" y="3803023"/>
            <a:ext cx="4043082" cy="705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7837460" y="6182775"/>
            <a:ext cx="4043082" cy="4959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5DCA3260-3992-4B0E-B8E3-37340F118837}"/>
              </a:ext>
            </a:extLst>
          </p:cNvPr>
          <p:cNvSpPr/>
          <p:nvPr/>
        </p:nvSpPr>
        <p:spPr>
          <a:xfrm>
            <a:off x="171994" y="1288664"/>
            <a:ext cx="3826265" cy="875852"/>
          </a:xfrm>
          <a:prstGeom prst="wedgeRoundRectCallout">
            <a:avLst>
              <a:gd name="adj1" fmla="val -31206"/>
              <a:gd name="adj2" fmla="val 64728"/>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步驟一：進入因材網畫面，點選教育雲端帳號登入</a:t>
            </a:r>
          </a:p>
        </p:txBody>
      </p:sp>
      <p:sp>
        <p:nvSpPr>
          <p:cNvPr id="14" name="語音泡泡: 圓角矩形 13">
            <a:extLst>
              <a:ext uri="{FF2B5EF4-FFF2-40B4-BE49-F238E27FC236}">
                <a16:creationId xmlns:a16="http://schemas.microsoft.com/office/drawing/2014/main" id="{20EFF832-AF0B-47DF-BE08-B356F836FCDF}"/>
              </a:ext>
            </a:extLst>
          </p:cNvPr>
          <p:cNvSpPr/>
          <p:nvPr/>
        </p:nvSpPr>
        <p:spPr>
          <a:xfrm>
            <a:off x="8054277" y="1275486"/>
            <a:ext cx="3826265" cy="875852"/>
          </a:xfrm>
          <a:prstGeom prst="wedgeRoundRectCallout">
            <a:avLst>
              <a:gd name="adj1" fmla="val -16211"/>
              <a:gd name="adj2" fmla="val 86222"/>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步驟二：以教育雲端帳號登入，或縣市帳號登入</a:t>
            </a:r>
          </a:p>
        </p:txBody>
      </p:sp>
    </p:spTree>
    <p:extLst>
      <p:ext uri="{BB962C8B-B14F-4D97-AF65-F5344CB8AC3E}">
        <p14:creationId xmlns:p14="http://schemas.microsoft.com/office/powerpoint/2010/main" val="3700926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836" b="5409"/>
          <a:stretch/>
        </p:blipFill>
        <p:spPr>
          <a:xfrm>
            <a:off x="933170" y="1718401"/>
            <a:ext cx="10325661" cy="5003074"/>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43</a:t>
            </a:fld>
            <a:endParaRPr lang="zh-TW" altLang="en-US"/>
          </a:p>
        </p:txBody>
      </p:sp>
      <p:sp>
        <p:nvSpPr>
          <p:cNvPr id="7" name="矩形 6"/>
          <p:cNvSpPr/>
          <p:nvPr/>
        </p:nvSpPr>
        <p:spPr>
          <a:xfrm>
            <a:off x="863153" y="1195181"/>
            <a:ext cx="5576834" cy="424732"/>
          </a:xfrm>
          <a:prstGeom prst="rect">
            <a:avLst/>
          </a:prstGeom>
        </p:spPr>
        <p:txBody>
          <a:bodyPr vert="horz" lIns="91440" tIns="45720" rIns="91440" bIns="45720" rtlCol="0">
            <a:normAutofit/>
          </a:bodyPr>
          <a:lstStyle/>
          <a:p>
            <a:pPr>
              <a:lnSpc>
                <a:spcPct val="90000"/>
              </a:lnSpc>
              <a:spcBef>
                <a:spcPts val="1000"/>
              </a:spcBef>
            </a:pPr>
            <a:r>
              <a:rPr lang="zh-TW" altLang="zh-TW" sz="2400" b="1" dirty="0">
                <a:latin typeface="微軟正黑體" panose="020B0604030504040204" pitchFamily="34" charset="-120"/>
                <a:ea typeface="微軟正黑體" panose="020B0604030504040204" pitchFamily="34" charset="-120"/>
              </a:rPr>
              <a:t>步驟</a:t>
            </a:r>
            <a:r>
              <a:rPr lang="zh-TW" altLang="en-US" sz="2400" b="1" dirty="0">
                <a:latin typeface="微軟正黑體" panose="020B0604030504040204" pitchFamily="34" charset="-120"/>
                <a:ea typeface="微軟正黑體" panose="020B0604030504040204" pitchFamily="34" charset="-120"/>
              </a:rPr>
              <a:t>三</a:t>
            </a:r>
            <a:r>
              <a:rPr lang="zh-TW"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進入因材網教師主畫面</a:t>
            </a:r>
            <a:endParaRPr lang="zh-TW" altLang="zh-TW" sz="2400" b="1" dirty="0">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a16="http://schemas.microsoft.com/office/drawing/2014/main" id="{8D198ECB-F8C2-4090-BA18-374B494DCA67}"/>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-2</a:t>
            </a:r>
            <a:endParaRPr lang="zh-TW" altLang="zh-TW" dirty="0">
              <a:solidFill>
                <a:schemeClr val="accent5">
                  <a:lumMod val="50000"/>
                </a:schemeClr>
              </a:solidFill>
            </a:endParaRPr>
          </a:p>
        </p:txBody>
      </p:sp>
    </p:spTree>
    <p:extLst>
      <p:ext uri="{BB962C8B-B14F-4D97-AF65-F5344CB8AC3E}">
        <p14:creationId xmlns:p14="http://schemas.microsoft.com/office/powerpoint/2010/main" val="550422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32408" t="14183" r="18238" b="56698"/>
          <a:stretch/>
        </p:blipFill>
        <p:spPr>
          <a:xfrm>
            <a:off x="378822" y="1772966"/>
            <a:ext cx="5019573" cy="1777002"/>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44</a:t>
            </a:fld>
            <a:endParaRPr lang="zh-TW" altLang="en-US"/>
          </a:p>
        </p:txBody>
      </p:sp>
      <p:sp>
        <p:nvSpPr>
          <p:cNvPr id="7" name="圓角矩形 6"/>
          <p:cNvSpPr/>
          <p:nvPr/>
        </p:nvSpPr>
        <p:spPr>
          <a:xfrm>
            <a:off x="3003175" y="2083715"/>
            <a:ext cx="1111625" cy="933944"/>
          </a:xfrm>
          <a:prstGeom prst="roundRect">
            <a:avLst>
              <a:gd name="adj" fmla="val 706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15303" t="32684" r="9762" b="8875"/>
          <a:stretch/>
        </p:blipFill>
        <p:spPr>
          <a:xfrm>
            <a:off x="4332513" y="3109858"/>
            <a:ext cx="7537269" cy="3526972"/>
          </a:xfrm>
          <a:prstGeom prst="rect">
            <a:avLst/>
          </a:prstGeom>
          <a:ln>
            <a:solidFill>
              <a:schemeClr val="bg1">
                <a:lumMod val="75000"/>
              </a:schemeClr>
            </a:solidFill>
          </a:ln>
        </p:spPr>
      </p:pic>
      <p:sp>
        <p:nvSpPr>
          <p:cNvPr id="11" name="圓角矩形 10"/>
          <p:cNvSpPr/>
          <p:nvPr/>
        </p:nvSpPr>
        <p:spPr>
          <a:xfrm>
            <a:off x="4450079" y="5656216"/>
            <a:ext cx="1896933" cy="6101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68E0CB08-34C6-4D60-80F1-8EF263C82862}"/>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-3</a:t>
            </a:r>
            <a:endParaRPr lang="zh-TW" altLang="zh-TW" dirty="0">
              <a:solidFill>
                <a:schemeClr val="accent5">
                  <a:lumMod val="50000"/>
                </a:schemeClr>
              </a:solidFill>
            </a:endParaRPr>
          </a:p>
        </p:txBody>
      </p:sp>
      <p:sp>
        <p:nvSpPr>
          <p:cNvPr id="13" name="語音泡泡: 圓角矩形 12">
            <a:extLst>
              <a:ext uri="{FF2B5EF4-FFF2-40B4-BE49-F238E27FC236}">
                <a16:creationId xmlns:a16="http://schemas.microsoft.com/office/drawing/2014/main" id="{4CCE1C2F-36B9-4A07-BD78-A56EAE515600}"/>
              </a:ext>
            </a:extLst>
          </p:cNvPr>
          <p:cNvSpPr/>
          <p:nvPr/>
        </p:nvSpPr>
        <p:spPr>
          <a:xfrm>
            <a:off x="378822" y="1150293"/>
            <a:ext cx="4830312"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步驟四：進入課程學習</a:t>
            </a:r>
            <a:r>
              <a:rPr lang="en-US" altLang="zh-TW" sz="2400" b="1" dirty="0">
                <a:solidFill>
                  <a:schemeClr val="accent5">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課程列表</a:t>
            </a:r>
          </a:p>
        </p:txBody>
      </p:sp>
      <p:sp>
        <p:nvSpPr>
          <p:cNvPr id="14" name="語音泡泡: 圓角矩形 13">
            <a:extLst>
              <a:ext uri="{FF2B5EF4-FFF2-40B4-BE49-F238E27FC236}">
                <a16:creationId xmlns:a16="http://schemas.microsoft.com/office/drawing/2014/main" id="{23F99B81-DDCD-4A9A-BAD8-0785B1F111F9}"/>
              </a:ext>
            </a:extLst>
          </p:cNvPr>
          <p:cNvSpPr/>
          <p:nvPr/>
        </p:nvSpPr>
        <p:spPr>
          <a:xfrm>
            <a:off x="1847880" y="4938973"/>
            <a:ext cx="2310589" cy="1599939"/>
          </a:xfrm>
          <a:prstGeom prst="wedgeRoundRectCallout">
            <a:avLst>
              <a:gd name="adj1" fmla="val 61831"/>
              <a:gd name="adj2" fmla="val 1461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步驟五：</a:t>
            </a:r>
            <a:endParaRPr lang="en-US" altLang="zh-TW" sz="2400" b="1" dirty="0">
              <a:solidFill>
                <a:schemeClr val="accent5">
                  <a:lumMod val="50000"/>
                </a:schemeClr>
              </a:solidFill>
              <a:latin typeface="微軟正黑體" panose="020B0604030504040204" pitchFamily="34" charset="-120"/>
              <a:ea typeface="微軟正黑體" panose="020B0604030504040204" pitchFamily="34" charset="-120"/>
            </a:endParaRPr>
          </a:p>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選擇教學單元</a:t>
            </a:r>
            <a:r>
              <a:rPr lang="en-US" altLang="zh-TW" sz="2400" b="1" dirty="0">
                <a:solidFill>
                  <a:schemeClr val="accent5">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第一單元</a:t>
            </a:r>
          </a:p>
        </p:txBody>
      </p:sp>
    </p:spTree>
    <p:extLst>
      <p:ext uri="{BB962C8B-B14F-4D97-AF65-F5344CB8AC3E}">
        <p14:creationId xmlns:p14="http://schemas.microsoft.com/office/powerpoint/2010/main" val="227979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l="360" t="35198" r="43996" b="6864"/>
          <a:stretch/>
        </p:blipFill>
        <p:spPr>
          <a:xfrm>
            <a:off x="235386" y="1942519"/>
            <a:ext cx="4577189" cy="2859604"/>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45</a:t>
            </a:fld>
            <a:endParaRPr lang="zh-TW" altLang="en-US"/>
          </a:p>
        </p:txBody>
      </p:sp>
      <p:sp>
        <p:nvSpPr>
          <p:cNvPr id="7" name="圓角矩形 6"/>
          <p:cNvSpPr/>
          <p:nvPr/>
        </p:nvSpPr>
        <p:spPr>
          <a:xfrm>
            <a:off x="1927027" y="2748910"/>
            <a:ext cx="2784566" cy="5980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19444" t="17656" r="12422" b="4889"/>
          <a:stretch/>
        </p:blipFill>
        <p:spPr>
          <a:xfrm>
            <a:off x="5111673" y="1649112"/>
            <a:ext cx="6675121" cy="4553041"/>
          </a:xfrm>
          <a:prstGeom prst="rect">
            <a:avLst/>
          </a:prstGeom>
          <a:ln>
            <a:solidFill>
              <a:schemeClr val="bg1">
                <a:lumMod val="75000"/>
              </a:schemeClr>
            </a:solidFill>
          </a:ln>
        </p:spPr>
      </p:pic>
      <p:sp>
        <p:nvSpPr>
          <p:cNvPr id="13" name="圓角矩形 12"/>
          <p:cNvSpPr/>
          <p:nvPr/>
        </p:nvSpPr>
        <p:spPr>
          <a:xfrm>
            <a:off x="5372782" y="2089451"/>
            <a:ext cx="6279030" cy="4098156"/>
          </a:xfrm>
          <a:prstGeom prst="roundRect">
            <a:avLst>
              <a:gd name="adj" fmla="val 419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CD0532FC-FA98-4610-92BA-4C0807D725EE}"/>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-4</a:t>
            </a:r>
            <a:endParaRPr lang="zh-TW" altLang="zh-TW" dirty="0">
              <a:solidFill>
                <a:schemeClr val="accent5">
                  <a:lumMod val="50000"/>
                </a:schemeClr>
              </a:solidFill>
            </a:endParaRPr>
          </a:p>
        </p:txBody>
      </p:sp>
      <p:sp>
        <p:nvSpPr>
          <p:cNvPr id="14" name="語音泡泡: 圓角矩形 13">
            <a:extLst>
              <a:ext uri="{FF2B5EF4-FFF2-40B4-BE49-F238E27FC236}">
                <a16:creationId xmlns:a16="http://schemas.microsoft.com/office/drawing/2014/main" id="{90AF2E4A-9E53-43BB-BA43-C43C0C432054}"/>
              </a:ext>
            </a:extLst>
          </p:cNvPr>
          <p:cNvSpPr/>
          <p:nvPr/>
        </p:nvSpPr>
        <p:spPr>
          <a:xfrm>
            <a:off x="1154161" y="1649112"/>
            <a:ext cx="3816660"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步驟六：點選單元子技能</a:t>
            </a:r>
          </a:p>
        </p:txBody>
      </p:sp>
      <p:sp>
        <p:nvSpPr>
          <p:cNvPr id="15" name="語音泡泡: 圓角矩形 14">
            <a:extLst>
              <a:ext uri="{FF2B5EF4-FFF2-40B4-BE49-F238E27FC236}">
                <a16:creationId xmlns:a16="http://schemas.microsoft.com/office/drawing/2014/main" id="{2A5E89AB-89A0-44C4-A017-C32168301303}"/>
              </a:ext>
            </a:extLst>
          </p:cNvPr>
          <p:cNvSpPr/>
          <p:nvPr/>
        </p:nvSpPr>
        <p:spPr>
          <a:xfrm>
            <a:off x="5934634" y="1337647"/>
            <a:ext cx="5479720" cy="586813"/>
          </a:xfrm>
          <a:prstGeom prst="wedgeRoundRectCallout">
            <a:avLst>
              <a:gd name="adj1" fmla="val 19051"/>
              <a:gd name="adj2" fmla="val 99970"/>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步驟七：分享教學媒體影片給上課學生</a:t>
            </a:r>
          </a:p>
        </p:txBody>
      </p:sp>
    </p:spTree>
    <p:extLst>
      <p:ext uri="{BB962C8B-B14F-4D97-AF65-F5344CB8AC3E}">
        <p14:creationId xmlns:p14="http://schemas.microsoft.com/office/powerpoint/2010/main" val="4259660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內容版面配置區 2"/>
          <p:cNvPicPr>
            <a:picLocks noChangeAspect="1"/>
          </p:cNvPicPr>
          <p:nvPr/>
        </p:nvPicPr>
        <p:blipFill rotWithShape="1">
          <a:blip r:embed="rId2" cstate="print">
            <a:extLst>
              <a:ext uri="{28A0092B-C50C-407E-A947-70E740481C1C}">
                <a14:useLocalDpi xmlns:a14="http://schemas.microsoft.com/office/drawing/2010/main" val="0"/>
              </a:ext>
            </a:extLst>
          </a:blip>
          <a:srcRect l="8730" t="12931" r="15545" b="5245"/>
          <a:stretch/>
        </p:blipFill>
        <p:spPr>
          <a:xfrm>
            <a:off x="1892550" y="1850273"/>
            <a:ext cx="7112000" cy="4322619"/>
          </a:xfrm>
          <a:prstGeom prst="rect">
            <a:avLst/>
          </a:prstGeo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46</a:t>
            </a:fld>
            <a:endParaRPr lang="zh-TW" altLang="en-US"/>
          </a:p>
        </p:txBody>
      </p:sp>
      <p:sp>
        <p:nvSpPr>
          <p:cNvPr id="7" name="圓角矩形 6"/>
          <p:cNvSpPr/>
          <p:nvPr/>
        </p:nvSpPr>
        <p:spPr>
          <a:xfrm>
            <a:off x="3394010" y="2692103"/>
            <a:ext cx="4109079" cy="34043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a:extLst>
              <a:ext uri="{FF2B5EF4-FFF2-40B4-BE49-F238E27FC236}">
                <a16:creationId xmlns:a16="http://schemas.microsoft.com/office/drawing/2014/main" id="{4A7E01DE-4E79-4DC2-983F-E332237FAD5E}"/>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-5</a:t>
            </a:r>
            <a:endParaRPr lang="zh-TW" altLang="zh-TW" dirty="0">
              <a:solidFill>
                <a:schemeClr val="accent5">
                  <a:lumMod val="50000"/>
                </a:schemeClr>
              </a:solidFill>
            </a:endParaRPr>
          </a:p>
        </p:txBody>
      </p:sp>
      <p:sp>
        <p:nvSpPr>
          <p:cNvPr id="12" name="語音泡泡: 圓角矩形 11">
            <a:extLst>
              <a:ext uri="{FF2B5EF4-FFF2-40B4-BE49-F238E27FC236}">
                <a16:creationId xmlns:a16="http://schemas.microsoft.com/office/drawing/2014/main" id="{4EE6013F-D574-4AA1-993C-CF5A257B807D}"/>
              </a:ext>
            </a:extLst>
          </p:cNvPr>
          <p:cNvSpPr/>
          <p:nvPr/>
        </p:nvSpPr>
        <p:spPr>
          <a:xfrm>
            <a:off x="7503089" y="1189212"/>
            <a:ext cx="3856781" cy="841830"/>
          </a:xfrm>
          <a:prstGeom prst="wedgeRoundRectCallout">
            <a:avLst>
              <a:gd name="adj1" fmla="val -63105"/>
              <a:gd name="adj2" fmla="val 148078"/>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5">
                    <a:lumMod val="50000"/>
                  </a:schemeClr>
                </a:solidFill>
                <a:latin typeface="微軟正黑體" panose="020B0604030504040204" pitchFamily="34" charset="-120"/>
                <a:ea typeface="微軟正黑體" panose="020B0604030504040204" pitchFamily="34" charset="-120"/>
              </a:rPr>
              <a:t>可以用</a:t>
            </a:r>
            <a:r>
              <a:rPr lang="en-US" altLang="zh-TW" sz="2400" b="1" dirty="0" smtClean="0">
                <a:solidFill>
                  <a:schemeClr val="accent5">
                    <a:lumMod val="50000"/>
                  </a:schemeClr>
                </a:solidFill>
                <a:latin typeface="微軟正黑體" panose="020B0604030504040204" pitchFamily="34" charset="-120"/>
                <a:ea typeface="微軟正黑體" panose="020B0604030504040204" pitchFamily="34" charset="-120"/>
              </a:rPr>
              <a:t>Meet</a:t>
            </a:r>
            <a:r>
              <a:rPr lang="zh-TW" altLang="en-US" sz="2400" b="1" dirty="0" smtClean="0">
                <a:solidFill>
                  <a:schemeClr val="accent5">
                    <a:lumMod val="50000"/>
                  </a:schemeClr>
                </a:solidFill>
                <a:latin typeface="微軟正黑體" panose="020B0604030504040204" pitchFamily="34" charset="-120"/>
                <a:ea typeface="微軟正黑體" panose="020B0604030504040204" pitchFamily="34" charset="-120"/>
              </a:rPr>
              <a:t>進行線上教學。</a:t>
            </a:r>
            <a:endParaRPr lang="zh-TW" altLang="en-US" sz="2400" b="1" dirty="0">
              <a:solidFill>
                <a:schemeClr val="accent5">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3967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14856" r="31313" b="5642"/>
          <a:stretch/>
        </p:blipFill>
        <p:spPr>
          <a:xfrm>
            <a:off x="6205742" y="2540712"/>
            <a:ext cx="5541818" cy="3608109"/>
          </a:xfrm>
          <a:prstGeom prst="rect">
            <a:avLst/>
          </a:prstGeom>
        </p:spPr>
      </p:pic>
      <p:pic>
        <p:nvPicPr>
          <p:cNvPr id="12" name="內容版面配置區 11"/>
          <p:cNvPicPr>
            <a:picLocks noGrp="1" noChangeAspect="1"/>
          </p:cNvPicPr>
          <p:nvPr>
            <p:ph idx="1"/>
          </p:nvPr>
        </p:nvPicPr>
        <p:blipFill rotWithShape="1">
          <a:blip r:embed="rId3">
            <a:extLst>
              <a:ext uri="{28A0092B-C50C-407E-A947-70E740481C1C}">
                <a14:useLocalDpi xmlns:a14="http://schemas.microsoft.com/office/drawing/2010/main" val="0"/>
              </a:ext>
            </a:extLst>
          </a:blip>
          <a:srcRect l="20204" t="17435" r="12687" b="6148"/>
          <a:stretch/>
        </p:blipFill>
        <p:spPr>
          <a:xfrm>
            <a:off x="388072" y="1563299"/>
            <a:ext cx="5707928" cy="3905873"/>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47</a:t>
            </a:fld>
            <a:endParaRPr lang="zh-TW" altLang="en-US"/>
          </a:p>
        </p:txBody>
      </p:sp>
      <p:sp>
        <p:nvSpPr>
          <p:cNvPr id="9" name="圓角矩形 8"/>
          <p:cNvSpPr/>
          <p:nvPr/>
        </p:nvSpPr>
        <p:spPr>
          <a:xfrm>
            <a:off x="1352072" y="1563299"/>
            <a:ext cx="50074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標題 1">
            <a:extLst>
              <a:ext uri="{FF2B5EF4-FFF2-40B4-BE49-F238E27FC236}">
                <a16:creationId xmlns:a16="http://schemas.microsoft.com/office/drawing/2014/main" id="{E866A6C6-6F94-4EA2-AA19-AE5DDC5652D8}"/>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3">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5">
                    <a:lumMod val="50000"/>
                  </a:schemeClr>
                </a:solidFill>
              </a:rPr>
              <a:t>二、</a:t>
            </a:r>
            <a:r>
              <a:rPr lang="zh-TW" altLang="zh-TW" dirty="0">
                <a:solidFill>
                  <a:schemeClr val="accent5">
                    <a:lumMod val="50000"/>
                  </a:schemeClr>
                </a:solidFill>
              </a:rPr>
              <a:t>以</a:t>
            </a:r>
            <a:r>
              <a:rPr lang="zh-TW" altLang="en-US" dirty="0">
                <a:solidFill>
                  <a:schemeClr val="accent5">
                    <a:lumMod val="50000"/>
                  </a:schemeClr>
                </a:solidFill>
              </a:rPr>
              <a:t>教育部</a:t>
            </a:r>
            <a:r>
              <a:rPr lang="zh-TW" altLang="zh-TW" dirty="0">
                <a:solidFill>
                  <a:schemeClr val="accent5">
                    <a:lumMod val="50000"/>
                  </a:schemeClr>
                </a:solidFill>
              </a:rPr>
              <a:t>「因材網」為例</a:t>
            </a:r>
            <a:r>
              <a:rPr lang="en-US" altLang="zh-TW" dirty="0">
                <a:solidFill>
                  <a:schemeClr val="accent5">
                    <a:lumMod val="50000"/>
                  </a:schemeClr>
                </a:solidFill>
              </a:rPr>
              <a:t>-6</a:t>
            </a:r>
            <a:endParaRPr lang="zh-TW" altLang="zh-TW" dirty="0">
              <a:solidFill>
                <a:schemeClr val="accent5">
                  <a:lumMod val="50000"/>
                </a:schemeClr>
              </a:solidFill>
            </a:endParaRPr>
          </a:p>
        </p:txBody>
      </p:sp>
      <p:sp>
        <p:nvSpPr>
          <p:cNvPr id="14" name="語音泡泡: 圓角矩形 13">
            <a:extLst>
              <a:ext uri="{FF2B5EF4-FFF2-40B4-BE49-F238E27FC236}">
                <a16:creationId xmlns:a16="http://schemas.microsoft.com/office/drawing/2014/main" id="{77154A45-4105-4735-9A8E-B16E549A8696}"/>
              </a:ext>
            </a:extLst>
          </p:cNvPr>
          <p:cNvSpPr/>
          <p:nvPr/>
        </p:nvSpPr>
        <p:spPr>
          <a:xfrm>
            <a:off x="1096787" y="5641766"/>
            <a:ext cx="3816660" cy="586813"/>
          </a:xfrm>
          <a:prstGeom prst="wedgeRoundRectCallout">
            <a:avLst>
              <a:gd name="adj1" fmla="val 16232"/>
              <a:gd name="adj2" fmla="val -86409"/>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5">
                    <a:lumMod val="50000"/>
                  </a:schemeClr>
                </a:solidFill>
                <a:latin typeface="微軟正黑體" panose="020B0604030504040204" pitchFamily="34" charset="-120"/>
                <a:ea typeface="微軟正黑體" panose="020B0604030504040204" pitchFamily="34" charset="-120"/>
              </a:rPr>
              <a:t>教師可以線上批註並講解</a:t>
            </a:r>
          </a:p>
        </p:txBody>
      </p:sp>
      <p:sp>
        <p:nvSpPr>
          <p:cNvPr id="15" name="語音泡泡: 圓角矩形 14">
            <a:extLst>
              <a:ext uri="{FF2B5EF4-FFF2-40B4-BE49-F238E27FC236}">
                <a16:creationId xmlns:a16="http://schemas.microsoft.com/office/drawing/2014/main" id="{54A254B7-E63B-40E6-95A4-DEEDCA4165ED}"/>
              </a:ext>
            </a:extLst>
          </p:cNvPr>
          <p:cNvSpPr/>
          <p:nvPr/>
        </p:nvSpPr>
        <p:spPr>
          <a:xfrm>
            <a:off x="6490272" y="1376433"/>
            <a:ext cx="5257288" cy="827724"/>
          </a:xfrm>
          <a:prstGeom prst="wedgeRoundRectCallout">
            <a:avLst>
              <a:gd name="adj1" fmla="val -14771"/>
              <a:gd name="adj2" fmla="val 178477"/>
              <a:gd name="adj3" fmla="val 16667"/>
            </a:avLst>
          </a:prstGeom>
          <a:solidFill>
            <a:schemeClr val="bg1"/>
          </a:solidFill>
          <a:ln w="28575">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smtClean="0">
                <a:solidFill>
                  <a:schemeClr val="accent5">
                    <a:lumMod val="50000"/>
                  </a:schemeClr>
                </a:solidFill>
                <a:latin typeface="微軟正黑體" panose="020B0604030504040204" pitchFamily="34" charset="-120"/>
                <a:ea typeface="微軟正黑體" panose="020B0604030504040204" pitchFamily="34" charset="-120"/>
              </a:rPr>
              <a:t>可搭配線上白板進行說明</a:t>
            </a:r>
            <a:endParaRPr lang="en-US" altLang="zh-TW" sz="2400" b="1" dirty="0" smtClean="0">
              <a:solidFill>
                <a:schemeClr val="accent5">
                  <a:lumMod val="50000"/>
                </a:schemeClr>
              </a:solidFill>
              <a:latin typeface="微軟正黑體" panose="020B0604030504040204" pitchFamily="34" charset="-120"/>
              <a:ea typeface="微軟正黑體" panose="020B0604030504040204" pitchFamily="34" charset="-120"/>
            </a:endParaRPr>
          </a:p>
          <a:p>
            <a:r>
              <a:rPr lang="en-US" altLang="zh-TW" b="1" u="sng" dirty="0">
                <a:hlinkClick r:id="rId4"/>
              </a:rPr>
              <a:t>http://awwapp.com/</a:t>
            </a:r>
            <a:endParaRPr lang="zh-TW" altLang="en-US" sz="2400" b="1" dirty="0">
              <a:solidFill>
                <a:schemeClr val="accent5">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69380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3882" r="1307" b="4763"/>
          <a:stretch/>
        </p:blipFill>
        <p:spPr>
          <a:xfrm>
            <a:off x="174812" y="1344926"/>
            <a:ext cx="7157440" cy="3540035"/>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48</a:t>
            </a:fld>
            <a:endParaRPr lang="zh-TW" altLang="en-US"/>
          </a:p>
        </p:txBody>
      </p:sp>
      <p:sp>
        <p:nvSpPr>
          <p:cNvPr id="5" name="標題 1"/>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-1</a:t>
            </a:r>
            <a:endParaRPr lang="zh-TW" altLang="en-US" dirty="0">
              <a:solidFill>
                <a:schemeClr val="accent4">
                  <a:lumMod val="50000"/>
                </a:schemeClr>
              </a:solidFill>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l="20369" t="24242" r="23527" b="14719"/>
          <a:stretch/>
        </p:blipFill>
        <p:spPr>
          <a:xfrm>
            <a:off x="6374033" y="2672624"/>
            <a:ext cx="5643155" cy="3683726"/>
          </a:xfrm>
          <a:prstGeom prst="rect">
            <a:avLst/>
          </a:prstGeom>
          <a:ln>
            <a:solidFill>
              <a:schemeClr val="bg1">
                <a:lumMod val="75000"/>
              </a:schemeClr>
            </a:solidFill>
          </a:ln>
        </p:spPr>
      </p:pic>
      <p:sp>
        <p:nvSpPr>
          <p:cNvPr id="8" name="圓角矩形 7"/>
          <p:cNvSpPr/>
          <p:nvPr/>
        </p:nvSpPr>
        <p:spPr>
          <a:xfrm>
            <a:off x="6093455" y="1539504"/>
            <a:ext cx="95141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6919407" y="5785121"/>
            <a:ext cx="2526575"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75757" y="5285007"/>
            <a:ext cx="5525589" cy="954107"/>
          </a:xfrm>
          <a:prstGeom prst="rect">
            <a:avLst/>
          </a:prstGeom>
        </p:spPr>
        <p:txBody>
          <a:bodyPr wrap="square">
            <a:spAutoFit/>
          </a:bodyPr>
          <a:lstStyle/>
          <a:p>
            <a:pPr>
              <a:spcAft>
                <a:spcPts val="0"/>
              </a:spcAft>
            </a:pPr>
            <a:r>
              <a:rPr lang="zh-TW"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步驟</a:t>
            </a: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zh-TW"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利用康軒雲為範例，</a:t>
            </a:r>
            <a:r>
              <a:rPr lang="en-US"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800" b="1"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利用教育雲端帳號方式加入會員</a:t>
            </a:r>
            <a:endParaRPr lang="zh-TW" altLang="zh-TW" sz="28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237653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rotWithShape="1">
          <a:blip r:embed="rId2">
            <a:extLst>
              <a:ext uri="{28A0092B-C50C-407E-A947-70E740481C1C}">
                <a14:useLocalDpi xmlns:a14="http://schemas.microsoft.com/office/drawing/2010/main" val="0"/>
              </a:ext>
            </a:extLst>
          </a:blip>
          <a:srcRect t="13651"/>
          <a:stretch/>
        </p:blipFill>
        <p:spPr>
          <a:xfrm>
            <a:off x="1044861" y="2068944"/>
            <a:ext cx="7252230" cy="3757339"/>
          </a:xfrm>
          <a:prstGeom prst="rect">
            <a:avLst/>
          </a:prstGeom>
          <a:ln>
            <a:solidFill>
              <a:schemeClr val="bg1">
                <a:lumMod val="75000"/>
              </a:schemeClr>
            </a:solidFill>
          </a:ln>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49</a:t>
            </a:fld>
            <a:endParaRPr lang="zh-TW" altLang="en-US"/>
          </a:p>
        </p:txBody>
      </p:sp>
      <p:sp>
        <p:nvSpPr>
          <p:cNvPr id="9" name="圓角矩形 8"/>
          <p:cNvSpPr/>
          <p:nvPr/>
        </p:nvSpPr>
        <p:spPr>
          <a:xfrm>
            <a:off x="6626635" y="3650615"/>
            <a:ext cx="951414"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3571012" y="4350623"/>
            <a:ext cx="974861"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5042263" y="4804616"/>
            <a:ext cx="831667" cy="3030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標題 1">
            <a:extLst>
              <a:ext uri="{FF2B5EF4-FFF2-40B4-BE49-F238E27FC236}">
                <a16:creationId xmlns:a16="http://schemas.microsoft.com/office/drawing/2014/main" id="{B6DCE019-E9B9-4201-A99F-9565A7B625AD}"/>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-2</a:t>
            </a:r>
            <a:endParaRPr lang="zh-TW" altLang="en-US" dirty="0">
              <a:solidFill>
                <a:schemeClr val="accent4">
                  <a:lumMod val="50000"/>
                </a:schemeClr>
              </a:solidFill>
            </a:endParaRPr>
          </a:p>
        </p:txBody>
      </p:sp>
      <p:sp>
        <p:nvSpPr>
          <p:cNvPr id="14" name="語音泡泡: 圓角矩形 13">
            <a:extLst>
              <a:ext uri="{FF2B5EF4-FFF2-40B4-BE49-F238E27FC236}">
                <a16:creationId xmlns:a16="http://schemas.microsoft.com/office/drawing/2014/main" id="{ECE13F22-CA6F-4D2B-9739-98AF084B1A83}"/>
              </a:ext>
            </a:extLst>
          </p:cNvPr>
          <p:cNvSpPr/>
          <p:nvPr/>
        </p:nvSpPr>
        <p:spPr>
          <a:xfrm>
            <a:off x="8418371" y="2303929"/>
            <a:ext cx="3388147" cy="1909016"/>
          </a:xfrm>
          <a:prstGeom prst="wedgeRoundRectCallout">
            <a:avLst>
              <a:gd name="adj1" fmla="val -59989"/>
              <a:gd name="adj2" fmla="val 22286"/>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步驟一：登入會員後，即可下載教學簡報等資源，進行線上上課。</a:t>
            </a:r>
          </a:p>
        </p:txBody>
      </p:sp>
    </p:spTree>
    <p:extLst>
      <p:ext uri="{BB962C8B-B14F-4D97-AF65-F5344CB8AC3E}">
        <p14:creationId xmlns:p14="http://schemas.microsoft.com/office/powerpoint/2010/main" val="3487975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62373" y="884797"/>
            <a:ext cx="8001897" cy="4179571"/>
          </a:xfrm>
          <a:noFill/>
          <a:ln>
            <a:noFill/>
          </a:ln>
        </p:spPr>
        <p:style>
          <a:lnRef idx="1">
            <a:schemeClr val="accent2"/>
          </a:lnRef>
          <a:fillRef idx="2">
            <a:schemeClr val="accent2"/>
          </a:fillRef>
          <a:effectRef idx="1">
            <a:schemeClr val="accent2"/>
          </a:effectRef>
          <a:fontRef idx="minor">
            <a:schemeClr val="dk1"/>
          </a:fontRef>
        </p:style>
        <p:txBody>
          <a:bodyPr>
            <a:normAutofit fontScale="90000"/>
          </a:bodyPr>
          <a:lstStyle/>
          <a:p>
            <a:pPr>
              <a:lnSpc>
                <a:spcPct val="150000"/>
              </a:lnSpc>
            </a:pPr>
            <a:r>
              <a:rPr lang="zh-TW" altLang="en-US" sz="4800" b="1" dirty="0">
                <a:latin typeface="微軟正黑體" panose="020B0604030504040204" pitchFamily="34" charset="-120"/>
                <a:ea typeface="微軟正黑體" panose="020B0604030504040204" pitchFamily="34" charset="-120"/>
              </a:rPr>
              <a:t>防疫停課期間</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教師如何利用</a:t>
            </a:r>
            <a:r>
              <a:rPr lang="en-US" altLang="zh-TW" sz="4800" b="1" dirty="0">
                <a:solidFill>
                  <a:srgbClr val="0070C0"/>
                </a:solidFill>
                <a:latin typeface="微軟正黑體" panose="020B0604030504040204" pitchFamily="34" charset="-120"/>
                <a:ea typeface="微軟正黑體" panose="020B0604030504040204" pitchFamily="34" charset="-120"/>
              </a:rPr>
              <a:t>ZOOM</a:t>
            </a:r>
            <a:br>
              <a:rPr lang="en-US" altLang="zh-TW" sz="4800" b="1" dirty="0">
                <a:solidFill>
                  <a:srgbClr val="0070C0"/>
                </a:solidFill>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結合</a:t>
            </a:r>
            <a:r>
              <a:rPr lang="zh-TW" altLang="en-US" sz="4800" b="1" dirty="0">
                <a:solidFill>
                  <a:schemeClr val="accent3">
                    <a:lumMod val="75000"/>
                  </a:schemeClr>
                </a:solidFill>
                <a:latin typeface="微軟正黑體" panose="020B0604030504040204" pitchFamily="34" charset="-120"/>
                <a:ea typeface="微軟正黑體" panose="020B0604030504040204" pitchFamily="34" charset="-120"/>
              </a:rPr>
              <a:t>因材網</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進行線上教學</a:t>
            </a:r>
          </a:p>
        </p:txBody>
      </p:sp>
      <p:sp>
        <p:nvSpPr>
          <p:cNvPr id="3" name="副標題 2"/>
          <p:cNvSpPr>
            <a:spLocks noGrp="1"/>
          </p:cNvSpPr>
          <p:nvPr>
            <p:ph type="subTitle" idx="1"/>
          </p:nvPr>
        </p:nvSpPr>
        <p:spPr>
          <a:xfrm>
            <a:off x="2591952" y="5581838"/>
            <a:ext cx="7008096" cy="764689"/>
          </a:xfrm>
          <a:noFill/>
          <a:ln>
            <a:noFill/>
          </a:ln>
        </p:spPr>
        <p:style>
          <a:lnRef idx="1">
            <a:schemeClr val="accent5"/>
          </a:lnRef>
          <a:fillRef idx="2">
            <a:schemeClr val="accent5"/>
          </a:fillRef>
          <a:effectRef idx="1">
            <a:schemeClr val="accent5"/>
          </a:effectRef>
          <a:fontRef idx="minor">
            <a:schemeClr val="dk1"/>
          </a:fontRef>
        </p:style>
        <p:txBody>
          <a:bodyPr anchor="ctr">
            <a:normAutofit/>
          </a:bodyPr>
          <a:lstStyle/>
          <a:p>
            <a:r>
              <a:rPr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臺中市北屯國小 葉晉源主任 編寫</a:t>
            </a: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5</a:t>
            </a:fld>
            <a:endParaRPr lang="zh-TW" altLang="en-US"/>
          </a:p>
        </p:txBody>
      </p:sp>
      <p:pic>
        <p:nvPicPr>
          <p:cNvPr id="6" name="圖片 5" descr="一張含有 標誌 的圖片&#10;&#10;自動產生的描述">
            <a:extLst>
              <a:ext uri="{FF2B5EF4-FFF2-40B4-BE49-F238E27FC236}">
                <a16:creationId xmlns:a16="http://schemas.microsoft.com/office/drawing/2014/main" id="{32690AD5-AC09-45F3-AAB2-B1AFD4FC2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629" y="2191481"/>
            <a:ext cx="1566201" cy="1566201"/>
          </a:xfrm>
          <a:prstGeom prst="rect">
            <a:avLst/>
          </a:prstGeom>
        </p:spPr>
      </p:pic>
      <p:pic>
        <p:nvPicPr>
          <p:cNvPr id="7" name="圖片 6">
            <a:extLst>
              <a:ext uri="{FF2B5EF4-FFF2-40B4-BE49-F238E27FC236}">
                <a16:creationId xmlns:a16="http://schemas.microsoft.com/office/drawing/2014/main" id="{C009CD2F-2325-471B-A6E0-AC9DA4B66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2546" y="2486461"/>
            <a:ext cx="1269468" cy="1271221"/>
          </a:xfrm>
          <a:prstGeom prst="rect">
            <a:avLst/>
          </a:prstGeom>
        </p:spPr>
      </p:pic>
    </p:spTree>
    <p:extLst>
      <p:ext uri="{BB962C8B-B14F-4D97-AF65-F5344CB8AC3E}">
        <p14:creationId xmlns:p14="http://schemas.microsoft.com/office/powerpoint/2010/main" val="1558818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3145" r="12566"/>
          <a:stretch/>
        </p:blipFill>
        <p:spPr>
          <a:xfrm>
            <a:off x="544944" y="1063626"/>
            <a:ext cx="7472219" cy="5657849"/>
          </a:xfrm>
          <a:prstGeom prst="rect">
            <a:avLst/>
          </a:prstGeom>
        </p:spPr>
      </p:pic>
      <p:sp>
        <p:nvSpPr>
          <p:cNvPr id="4" name="投影片編號版面配置區 3"/>
          <p:cNvSpPr>
            <a:spLocks noGrp="1"/>
          </p:cNvSpPr>
          <p:nvPr>
            <p:ph type="sldNum" sz="quarter" idx="12"/>
          </p:nvPr>
        </p:nvSpPr>
        <p:spPr/>
        <p:txBody>
          <a:bodyPr/>
          <a:lstStyle/>
          <a:p>
            <a:fld id="{E699375F-2B7D-4E16-A24E-8403D0D8B794}" type="slidenum">
              <a:rPr lang="zh-TW" altLang="en-US" smtClean="0"/>
              <a:t>50</a:t>
            </a:fld>
            <a:endParaRPr lang="zh-TW" altLang="en-US"/>
          </a:p>
        </p:txBody>
      </p:sp>
      <p:sp>
        <p:nvSpPr>
          <p:cNvPr id="10" name="圓角矩形 9"/>
          <p:cNvSpPr/>
          <p:nvPr/>
        </p:nvSpPr>
        <p:spPr>
          <a:xfrm>
            <a:off x="1747503" y="2563692"/>
            <a:ext cx="3073879"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a:extLst>
              <a:ext uri="{FF2B5EF4-FFF2-40B4-BE49-F238E27FC236}">
                <a16:creationId xmlns:a16="http://schemas.microsoft.com/office/drawing/2014/main" id="{7457B749-7097-43F4-85C5-BE81ADB62250}"/>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-3</a:t>
            </a:r>
            <a:endParaRPr lang="zh-TW" altLang="en-US" dirty="0">
              <a:solidFill>
                <a:schemeClr val="accent4">
                  <a:lumMod val="50000"/>
                </a:schemeClr>
              </a:solidFill>
            </a:endParaRPr>
          </a:p>
        </p:txBody>
      </p:sp>
      <p:sp>
        <p:nvSpPr>
          <p:cNvPr id="11" name="語音泡泡: 圓角矩形 10">
            <a:extLst>
              <a:ext uri="{FF2B5EF4-FFF2-40B4-BE49-F238E27FC236}">
                <a16:creationId xmlns:a16="http://schemas.microsoft.com/office/drawing/2014/main" id="{C26609C5-2F8A-42FE-A76D-2A07F4D330E7}"/>
              </a:ext>
            </a:extLst>
          </p:cNvPr>
          <p:cNvSpPr/>
          <p:nvPr/>
        </p:nvSpPr>
        <p:spPr>
          <a:xfrm>
            <a:off x="8227997" y="1741599"/>
            <a:ext cx="3388147" cy="3180026"/>
          </a:xfrm>
          <a:prstGeom prst="wedgeRoundRectCallout">
            <a:avLst>
              <a:gd name="adj1" fmla="val -57343"/>
              <a:gd name="adj2" fmla="val 19690"/>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步驟二：</a:t>
            </a:r>
            <a:endParaRPr lang="en-US" altLang="zh-TW" sz="2400" b="1" dirty="0">
              <a:solidFill>
                <a:schemeClr val="accent4">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點選進行簡報，分享教學簡報畫面</a:t>
            </a:r>
            <a:endParaRPr lang="zh-TW" altLang="en-US" sz="2400" b="1" dirty="0">
              <a:solidFill>
                <a:schemeClr val="accent4">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利用簡報工具可</a:t>
            </a: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進行</a:t>
            </a: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書寫、</a:t>
            </a: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標記等方式。</a:t>
            </a:r>
          </a:p>
        </p:txBody>
      </p:sp>
      <p:sp>
        <p:nvSpPr>
          <p:cNvPr id="9" name="圓角矩形 8"/>
          <p:cNvSpPr/>
          <p:nvPr/>
        </p:nvSpPr>
        <p:spPr>
          <a:xfrm>
            <a:off x="1747502" y="4425689"/>
            <a:ext cx="3073879"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368485" y="5590720"/>
            <a:ext cx="3073879"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25494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51</a:t>
            </a:fld>
            <a:endParaRPr lang="zh-TW" altLang="en-US"/>
          </a:p>
        </p:txBody>
      </p:sp>
      <p:sp>
        <p:nvSpPr>
          <p:cNvPr id="9" name="標題 1">
            <a:extLst>
              <a:ext uri="{FF2B5EF4-FFF2-40B4-BE49-F238E27FC236}">
                <a16:creationId xmlns:a16="http://schemas.microsoft.com/office/drawing/2014/main" id="{EBB5C821-9091-430F-95A5-B4015FC0128B}"/>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-4</a:t>
            </a:r>
            <a:endParaRPr lang="zh-TW" altLang="en-US" dirty="0">
              <a:solidFill>
                <a:schemeClr val="accent4">
                  <a:lumMod val="50000"/>
                </a:schemeClr>
              </a:solidFill>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2777" r="12750"/>
          <a:stretch/>
        </p:blipFill>
        <p:spPr>
          <a:xfrm>
            <a:off x="858981" y="1063626"/>
            <a:ext cx="7490691" cy="5657849"/>
          </a:xfrm>
          <a:prstGeom prst="rect">
            <a:avLst/>
          </a:prstGeom>
        </p:spPr>
      </p:pic>
      <p:sp>
        <p:nvSpPr>
          <p:cNvPr id="10" name="語音泡泡: 圓角矩形 9">
            <a:extLst>
              <a:ext uri="{FF2B5EF4-FFF2-40B4-BE49-F238E27FC236}">
                <a16:creationId xmlns:a16="http://schemas.microsoft.com/office/drawing/2014/main" id="{D474B364-BC71-4A39-B88E-E655520AB60B}"/>
              </a:ext>
            </a:extLst>
          </p:cNvPr>
          <p:cNvSpPr/>
          <p:nvPr/>
        </p:nvSpPr>
        <p:spPr>
          <a:xfrm>
            <a:off x="8674874" y="2629251"/>
            <a:ext cx="3166144" cy="1609798"/>
          </a:xfrm>
          <a:prstGeom prst="wedgeRoundRectCallout">
            <a:avLst>
              <a:gd name="adj1" fmla="val -89774"/>
              <a:gd name="adj2" fmla="val -35965"/>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步驟三</a:t>
            </a: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：點選簡報右鍵，選擇畫筆，進行標記說明</a:t>
            </a:r>
            <a:endParaRPr lang="zh-TW" altLang="en-US" sz="2400" b="1" dirty="0">
              <a:solidFill>
                <a:schemeClr val="accent4">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0421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E699375F-2B7D-4E16-A24E-8403D0D8B794}" type="slidenum">
              <a:rPr lang="zh-TW" altLang="en-US" smtClean="0"/>
              <a:t>52</a:t>
            </a:fld>
            <a:endParaRPr lang="zh-TW" altLang="en-US"/>
          </a:p>
        </p:txBody>
      </p:sp>
      <p:sp>
        <p:nvSpPr>
          <p:cNvPr id="8" name="標題 1">
            <a:extLst>
              <a:ext uri="{FF2B5EF4-FFF2-40B4-BE49-F238E27FC236}">
                <a16:creationId xmlns:a16="http://schemas.microsoft.com/office/drawing/2014/main" id="{8E534B03-C487-47FE-B0EC-ECE4CACDBF5D}"/>
              </a:ext>
            </a:extLst>
          </p:cNvPr>
          <p:cNvSpPr txBox="1">
            <a:spLocks/>
          </p:cNvSpPr>
          <p:nvPr/>
        </p:nvSpPr>
        <p:spPr>
          <a:xfrm>
            <a:off x="1996440" y="273685"/>
            <a:ext cx="8199120" cy="671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zh-TW"/>
            </a:defPPr>
            <a:lvl1pPr algn="ctr">
              <a:lnSpc>
                <a:spcPct val="90000"/>
              </a:lnSpc>
              <a:spcBef>
                <a:spcPct val="0"/>
              </a:spcBef>
              <a:buNone/>
              <a:defRPr sz="4400" b="1">
                <a:solidFill>
                  <a:schemeClr val="accent5">
                    <a:lumMod val="50000"/>
                  </a:schemeClr>
                </a:solidFill>
                <a:latin typeface="微軟正黑體" panose="020B0604030504040204" pitchFamily="34" charset="-120"/>
                <a:ea typeface="微軟正黑體" panose="020B0604030504040204" pitchFamily="34" charset="-12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dirty="0">
                <a:solidFill>
                  <a:schemeClr val="accent4">
                    <a:lumMod val="50000"/>
                  </a:schemeClr>
                </a:solidFill>
              </a:rPr>
              <a:t>三、</a:t>
            </a:r>
            <a:r>
              <a:rPr lang="zh-TW" altLang="zh-TW" dirty="0">
                <a:solidFill>
                  <a:schemeClr val="accent4">
                    <a:lumMod val="50000"/>
                  </a:schemeClr>
                </a:solidFill>
              </a:rPr>
              <a:t>搜尋線上教學資源</a:t>
            </a:r>
            <a:r>
              <a:rPr lang="zh-TW" altLang="en-US" dirty="0">
                <a:solidFill>
                  <a:schemeClr val="accent4">
                    <a:lumMod val="50000"/>
                  </a:schemeClr>
                </a:solidFill>
              </a:rPr>
              <a:t>為例</a:t>
            </a:r>
            <a:r>
              <a:rPr lang="en-US" altLang="zh-TW" dirty="0">
                <a:solidFill>
                  <a:schemeClr val="accent4">
                    <a:lumMod val="50000"/>
                  </a:schemeClr>
                </a:solidFill>
              </a:rPr>
              <a:t>-5</a:t>
            </a:r>
            <a:endParaRPr lang="zh-TW" altLang="en-US" dirty="0">
              <a:solidFill>
                <a:schemeClr val="accent4">
                  <a:lumMod val="50000"/>
                </a:schemeClr>
              </a:solidFill>
            </a:endParaRPr>
          </a:p>
        </p:txBody>
      </p:sp>
      <p:pic>
        <p:nvPicPr>
          <p:cNvPr id="3" name="內容版面配置區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572" r="12857"/>
          <a:stretch/>
        </p:blipFill>
        <p:spPr>
          <a:xfrm>
            <a:off x="951345" y="1183133"/>
            <a:ext cx="6964219" cy="5253268"/>
          </a:xfrm>
        </p:spPr>
      </p:pic>
      <p:sp>
        <p:nvSpPr>
          <p:cNvPr id="9" name="語音泡泡: 圓角矩形 8">
            <a:extLst>
              <a:ext uri="{FF2B5EF4-FFF2-40B4-BE49-F238E27FC236}">
                <a16:creationId xmlns:a16="http://schemas.microsoft.com/office/drawing/2014/main" id="{66A0A61F-CDB7-4ECE-AA77-2D4628661C1C}"/>
              </a:ext>
            </a:extLst>
          </p:cNvPr>
          <p:cNvSpPr/>
          <p:nvPr/>
        </p:nvSpPr>
        <p:spPr>
          <a:xfrm>
            <a:off x="8240594" y="1423279"/>
            <a:ext cx="3207967" cy="2508696"/>
          </a:xfrm>
          <a:prstGeom prst="wedgeRoundRectCallout">
            <a:avLst>
              <a:gd name="adj1" fmla="val -62149"/>
              <a:gd name="adj2" fmla="val 24693"/>
              <a:gd name="adj3" fmla="val 16667"/>
            </a:avLst>
          </a:prstGeom>
          <a:solidFill>
            <a:schemeClr val="bg1"/>
          </a:solidFill>
          <a:ln w="2857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步驟四：</a:t>
            </a: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可改為線上指定學生回答，進行</a:t>
            </a: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文章結構的探究說明，群組的學生都可以詳細</a:t>
            </a: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聽到指定學生說話</a:t>
            </a: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的聲音。</a:t>
            </a:r>
          </a:p>
        </p:txBody>
      </p:sp>
      <p:sp>
        <p:nvSpPr>
          <p:cNvPr id="10" name="圓角矩形 9"/>
          <p:cNvSpPr/>
          <p:nvPr/>
        </p:nvSpPr>
        <p:spPr>
          <a:xfrm>
            <a:off x="3467261" y="2884465"/>
            <a:ext cx="1705103" cy="4539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202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62373" y="884797"/>
            <a:ext cx="8001897" cy="4179571"/>
          </a:xfrm>
          <a:noFill/>
          <a:ln>
            <a:noFill/>
          </a:ln>
        </p:spPr>
        <p:style>
          <a:lnRef idx="1">
            <a:schemeClr val="accent2"/>
          </a:lnRef>
          <a:fillRef idx="2">
            <a:schemeClr val="accent2"/>
          </a:fillRef>
          <a:effectRef idx="1">
            <a:schemeClr val="accent2"/>
          </a:effectRef>
          <a:fontRef idx="minor">
            <a:schemeClr val="dk1"/>
          </a:fontRef>
        </p:style>
        <p:txBody>
          <a:bodyPr>
            <a:normAutofit fontScale="90000"/>
          </a:bodyPr>
          <a:lstStyle/>
          <a:p>
            <a:pPr>
              <a:lnSpc>
                <a:spcPct val="150000"/>
              </a:lnSpc>
            </a:pPr>
            <a:r>
              <a:rPr lang="zh-TW" altLang="en-US" sz="4800" b="1" dirty="0">
                <a:latin typeface="微軟正黑體" panose="020B0604030504040204" pitchFamily="34" charset="-120"/>
                <a:ea typeface="微軟正黑體" panose="020B0604030504040204" pitchFamily="34" charset="-120"/>
              </a:rPr>
              <a:t>防疫停課期間</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教師如何</a:t>
            </a:r>
            <a:r>
              <a:rPr lang="zh-TW" altLang="en-US" sz="4800" b="1" dirty="0" smtClean="0">
                <a:latin typeface="微軟正黑體" panose="020B0604030504040204" pitchFamily="34" charset="-120"/>
                <a:ea typeface="微軟正黑體" panose="020B0604030504040204" pitchFamily="34" charset="-120"/>
              </a:rPr>
              <a:t>利用</a:t>
            </a:r>
            <a:r>
              <a:rPr lang="en-US" altLang="zh-TW" sz="4800" b="1" dirty="0" smtClean="0">
                <a:solidFill>
                  <a:srgbClr val="0070C0"/>
                </a:solidFill>
                <a:latin typeface="微軟正黑體" panose="020B0604030504040204" pitchFamily="34" charset="-120"/>
                <a:ea typeface="微軟正黑體" panose="020B0604030504040204" pitchFamily="34" charset="-120"/>
              </a:rPr>
              <a:t>Teams</a:t>
            </a:r>
            <a:r>
              <a:rPr lang="en-US" altLang="zh-TW" sz="4800" b="1" dirty="0">
                <a:solidFill>
                  <a:srgbClr val="0070C0"/>
                </a:solidFill>
                <a:latin typeface="微軟正黑體" panose="020B0604030504040204" pitchFamily="34" charset="-120"/>
                <a:ea typeface="微軟正黑體" panose="020B0604030504040204" pitchFamily="34" charset="-120"/>
              </a:rPr>
              <a:t/>
            </a:r>
            <a:br>
              <a:rPr lang="en-US" altLang="zh-TW" sz="4800" b="1" dirty="0">
                <a:solidFill>
                  <a:srgbClr val="0070C0"/>
                </a:solidFill>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結合</a:t>
            </a:r>
            <a:r>
              <a:rPr lang="zh-TW" altLang="en-US" sz="4800" b="1" dirty="0">
                <a:solidFill>
                  <a:schemeClr val="accent3">
                    <a:lumMod val="75000"/>
                  </a:schemeClr>
                </a:solidFill>
                <a:latin typeface="微軟正黑體" panose="020B0604030504040204" pitchFamily="34" charset="-120"/>
                <a:ea typeface="微軟正黑體" panose="020B0604030504040204" pitchFamily="34" charset="-120"/>
              </a:rPr>
              <a:t>因材網</a:t>
            </a:r>
            <a:r>
              <a:rPr lang="en-US" altLang="zh-TW" sz="4800" b="1" dirty="0">
                <a:latin typeface="微軟正黑體" panose="020B0604030504040204" pitchFamily="34" charset="-120"/>
                <a:ea typeface="微軟正黑體" panose="020B0604030504040204" pitchFamily="34" charset="-120"/>
              </a:rPr>
              <a:t/>
            </a:r>
            <a:br>
              <a:rPr lang="en-US" altLang="zh-TW" sz="4800" b="1"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進行線上教學</a:t>
            </a:r>
          </a:p>
        </p:txBody>
      </p:sp>
      <p:sp>
        <p:nvSpPr>
          <p:cNvPr id="3" name="副標題 2"/>
          <p:cNvSpPr>
            <a:spLocks noGrp="1"/>
          </p:cNvSpPr>
          <p:nvPr>
            <p:ph type="subTitle" idx="1"/>
          </p:nvPr>
        </p:nvSpPr>
        <p:spPr>
          <a:xfrm>
            <a:off x="2591952" y="5581838"/>
            <a:ext cx="7008096" cy="764689"/>
          </a:xfrm>
          <a:noFill/>
          <a:ln>
            <a:noFill/>
          </a:ln>
        </p:spPr>
        <p:style>
          <a:lnRef idx="1">
            <a:schemeClr val="accent5"/>
          </a:lnRef>
          <a:fillRef idx="2">
            <a:schemeClr val="accent5"/>
          </a:fillRef>
          <a:effectRef idx="1">
            <a:schemeClr val="accent5"/>
          </a:effectRef>
          <a:fontRef idx="minor">
            <a:schemeClr val="dk1"/>
          </a:fontRef>
        </p:style>
        <p:txBody>
          <a:bodyPr anchor="ctr">
            <a:normAutofit/>
          </a:bodyPr>
          <a:lstStyle/>
          <a:p>
            <a:r>
              <a:rPr lang="zh-TW" altLang="en-US" sz="2800" b="1" dirty="0">
                <a:solidFill>
                  <a:schemeClr val="accent4">
                    <a:lumMod val="75000"/>
                  </a:schemeClr>
                </a:solidFill>
                <a:latin typeface="微軟正黑體" panose="020B0604030504040204" pitchFamily="34" charset="-120"/>
                <a:ea typeface="微軟正黑體" panose="020B0604030504040204" pitchFamily="34" charset="-120"/>
              </a:rPr>
              <a:t>臺中市北屯國小 葉晉源主任 編寫</a:t>
            </a: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53</a:t>
            </a:fld>
            <a:endParaRPr lang="zh-TW" altLang="en-US"/>
          </a:p>
        </p:txBody>
      </p:sp>
      <p:pic>
        <p:nvPicPr>
          <p:cNvPr id="7" name="圖片 6">
            <a:extLst>
              <a:ext uri="{FF2B5EF4-FFF2-40B4-BE49-F238E27FC236}">
                <a16:creationId xmlns:a16="http://schemas.microsoft.com/office/drawing/2014/main" id="{C009CD2F-2325-471B-A6E0-AC9DA4B66C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2546" y="2486461"/>
            <a:ext cx="1269468" cy="1271221"/>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74" y="2276871"/>
            <a:ext cx="1690399" cy="1690399"/>
          </a:xfrm>
          <a:prstGeom prst="rect">
            <a:avLst/>
          </a:prstGeom>
        </p:spPr>
      </p:pic>
    </p:spTree>
    <p:extLst>
      <p:ext uri="{BB962C8B-B14F-4D97-AF65-F5344CB8AC3E}">
        <p14:creationId xmlns:p14="http://schemas.microsoft.com/office/powerpoint/2010/main" val="1622461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EA0F2C-6269-A34C-B7B0-3C1FCFF667DD}"/>
              </a:ext>
            </a:extLst>
          </p:cNvPr>
          <p:cNvSpPr>
            <a:spLocks noGrp="1"/>
          </p:cNvSpPr>
          <p:nvPr>
            <p:ph type="title"/>
          </p:nvPr>
        </p:nvSpPr>
        <p:spPr>
          <a:xfrm>
            <a:off x="838200" y="365126"/>
            <a:ext cx="10515600" cy="974148"/>
          </a:xfrm>
        </p:spPr>
        <p:style>
          <a:lnRef idx="3">
            <a:schemeClr val="lt1"/>
          </a:lnRef>
          <a:fillRef idx="1">
            <a:schemeClr val="accent5"/>
          </a:fillRef>
          <a:effectRef idx="1">
            <a:schemeClr val="accent5"/>
          </a:effectRef>
          <a:fontRef idx="minor">
            <a:schemeClr val="lt1"/>
          </a:fontRef>
        </p:style>
        <p:txBody>
          <a:bodyPr>
            <a:normAutofit fontScale="90000"/>
          </a:bodyPr>
          <a:lstStyle/>
          <a:p>
            <a:pPr algn="ctr"/>
            <a:r>
              <a:rPr kumimoji="1" lang="zh-CN" altLang="en-US" dirty="0">
                <a:latin typeface="標楷體" panose="03000509000000000000" pitchFamily="65" charset="-120"/>
                <a:ea typeface="標楷體" panose="03000509000000000000" pitchFamily="65" charset="-120"/>
              </a:rPr>
              <a:t>以教育部教育雲帳號開通</a:t>
            </a:r>
            <a:r>
              <a:rPr kumimoji="1" lang="en-US" altLang="zh-CN" dirty="0">
                <a:latin typeface="標楷體" panose="03000509000000000000" pitchFamily="65" charset="-120"/>
                <a:ea typeface="標楷體" panose="03000509000000000000" pitchFamily="65" charset="-120"/>
              </a:rPr>
              <a:t>Office365</a:t>
            </a:r>
            <a:r>
              <a:rPr kumimoji="1" lang="zh-CN" altLang="en-US" dirty="0">
                <a:latin typeface="標楷體" panose="03000509000000000000" pitchFamily="65" charset="-120"/>
                <a:ea typeface="標楷體" panose="03000509000000000000" pitchFamily="65" charset="-120"/>
              </a:rPr>
              <a:t>教育版</a:t>
            </a:r>
            <a:endParaRPr kumimoji="1" lang="zh-TW"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CF7AD5CE-DEF4-374E-9A55-41A0355D4B8A}"/>
              </a:ext>
            </a:extLst>
          </p:cNvPr>
          <p:cNvSpPr>
            <a:spLocks noGrp="1"/>
          </p:cNvSpPr>
          <p:nvPr>
            <p:ph idx="1"/>
          </p:nvPr>
        </p:nvSpPr>
        <p:spPr>
          <a:xfrm>
            <a:off x="838200" y="1576243"/>
            <a:ext cx="10515600" cy="557357"/>
          </a:xfrm>
        </p:spPr>
        <p:txBody>
          <a:bodyPr/>
          <a:lstStyle/>
          <a:p>
            <a:pPr marL="0" indent="0">
              <a:buNone/>
            </a:pPr>
            <a:r>
              <a:rPr kumimoji="1" lang="zh-TW" altLang="en-US" dirty="0">
                <a:latin typeface="標楷體" panose="03000509000000000000" pitchFamily="65" charset="-120"/>
                <a:ea typeface="標楷體" panose="03000509000000000000" pitchFamily="65" charset="-120"/>
              </a:rPr>
              <a:t>網址：</a:t>
            </a:r>
            <a:r>
              <a:rPr lang="en" altLang="zh-TW" dirty="0">
                <a:latin typeface="標楷體" panose="03000509000000000000" pitchFamily="65" charset="-120"/>
                <a:ea typeface="標楷體" panose="03000509000000000000" pitchFamily="65" charset="-120"/>
                <a:hlinkClick r:id="rId2"/>
              </a:rPr>
              <a:t>https://o365.k12cc.tw/</a:t>
            </a:r>
            <a:endParaRPr kumimoji="1" lang="zh-TW" altLang="en-US"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0BC5FE87-14DA-F349-9E8A-231A40BAE16B}"/>
              </a:ext>
            </a:extLst>
          </p:cNvPr>
          <p:cNvPicPr>
            <a:picLocks noChangeAspect="1"/>
          </p:cNvPicPr>
          <p:nvPr/>
        </p:nvPicPr>
        <p:blipFill>
          <a:blip r:embed="rId3"/>
          <a:stretch>
            <a:fillRect/>
          </a:stretch>
        </p:blipFill>
        <p:spPr>
          <a:xfrm>
            <a:off x="2151643" y="2358912"/>
            <a:ext cx="7736661" cy="4517561"/>
          </a:xfrm>
          <a:prstGeom prst="rect">
            <a:avLst/>
          </a:prstGeom>
        </p:spPr>
      </p:pic>
    </p:spTree>
    <p:extLst>
      <p:ext uri="{BB962C8B-B14F-4D97-AF65-F5344CB8AC3E}">
        <p14:creationId xmlns:p14="http://schemas.microsoft.com/office/powerpoint/2010/main" val="2636365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783DDD-8D2D-F748-80AA-36FFDCAA27FD}"/>
              </a:ext>
            </a:extLst>
          </p:cNvPr>
          <p:cNvSpPr>
            <a:spLocks noGrp="1"/>
          </p:cNvSpPr>
          <p:nvPr>
            <p:ph type="title"/>
          </p:nvPr>
        </p:nvSpPr>
        <p:spPr>
          <a:xfrm>
            <a:off x="2778991" y="383598"/>
            <a:ext cx="6634018" cy="789420"/>
          </a:xfrm>
        </p:spPr>
        <p:style>
          <a:lnRef idx="3">
            <a:schemeClr val="lt1"/>
          </a:lnRef>
          <a:fillRef idx="1">
            <a:schemeClr val="accent5"/>
          </a:fillRef>
          <a:effectRef idx="1">
            <a:schemeClr val="accent5"/>
          </a:effectRef>
          <a:fontRef idx="minor">
            <a:schemeClr val="lt1"/>
          </a:fontRef>
        </p:style>
        <p:txBody>
          <a:bodyPr/>
          <a:lstStyle/>
          <a:p>
            <a:pPr algn="ctr"/>
            <a:r>
              <a:rPr kumimoji="1" lang="zh-TW" altLang="en-US" b="1" dirty="0">
                <a:latin typeface="標楷體" panose="03000509000000000000" pitchFamily="65" charset="-120"/>
                <a:ea typeface="標楷體" panose="03000509000000000000" pitchFamily="65" charset="-120"/>
              </a:rPr>
              <a:t>輸入教育部教育雲帳號</a:t>
            </a:r>
          </a:p>
        </p:txBody>
      </p:sp>
      <p:pic>
        <p:nvPicPr>
          <p:cNvPr id="5" name="內容版面配置區 4">
            <a:extLst>
              <a:ext uri="{FF2B5EF4-FFF2-40B4-BE49-F238E27FC236}">
                <a16:creationId xmlns:a16="http://schemas.microsoft.com/office/drawing/2014/main" id="{AFB0A528-6C02-E541-8936-E7684F29700A}"/>
              </a:ext>
            </a:extLst>
          </p:cNvPr>
          <p:cNvPicPr>
            <a:picLocks noGrp="1" noChangeAspect="1"/>
          </p:cNvPicPr>
          <p:nvPr>
            <p:ph idx="1"/>
          </p:nvPr>
        </p:nvPicPr>
        <p:blipFill>
          <a:blip r:embed="rId2"/>
          <a:stretch>
            <a:fillRect/>
          </a:stretch>
        </p:blipFill>
        <p:spPr>
          <a:xfrm>
            <a:off x="1992740" y="1825625"/>
            <a:ext cx="8206520" cy="4351338"/>
          </a:xfrm>
        </p:spPr>
      </p:pic>
      <p:sp>
        <p:nvSpPr>
          <p:cNvPr id="3" name="圓角矩形圖說文字 2"/>
          <p:cNvSpPr/>
          <p:nvPr/>
        </p:nvSpPr>
        <p:spPr>
          <a:xfrm>
            <a:off x="7075055" y="1976583"/>
            <a:ext cx="3454400" cy="1690254"/>
          </a:xfrm>
          <a:prstGeom prst="wedgeRoundRectCallout">
            <a:avLst>
              <a:gd name="adj1" fmla="val -85004"/>
              <a:gd name="adj2" fmla="val 381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3200" dirty="0" smtClean="0"/>
              <a:t>輸入教育雲帳號</a:t>
            </a:r>
            <a:r>
              <a:rPr lang="en-US" altLang="zh-TW" sz="3200" dirty="0" smtClean="0"/>
              <a:t>+</a:t>
            </a:r>
            <a:br>
              <a:rPr lang="en-US" altLang="zh-TW" sz="3200" dirty="0" smtClean="0"/>
            </a:br>
            <a:r>
              <a:rPr lang="en-US" altLang="zh-TW" sz="3200" dirty="0" smtClean="0"/>
              <a:t>@ms.edu.tw</a:t>
            </a:r>
            <a:endParaRPr lang="zh-TW" altLang="en-US" sz="3200" dirty="0"/>
          </a:p>
        </p:txBody>
      </p:sp>
    </p:spTree>
    <p:extLst>
      <p:ext uri="{BB962C8B-B14F-4D97-AF65-F5344CB8AC3E}">
        <p14:creationId xmlns:p14="http://schemas.microsoft.com/office/powerpoint/2010/main" val="730483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19EB2B-6A78-4841-9F51-C70BEC14AE2F}"/>
              </a:ext>
            </a:extLst>
          </p:cNvPr>
          <p:cNvSpPr>
            <a:spLocks noGrp="1"/>
          </p:cNvSpPr>
          <p:nvPr>
            <p:ph type="title"/>
          </p:nvPr>
        </p:nvSpPr>
        <p:spPr>
          <a:xfrm>
            <a:off x="1920009" y="429781"/>
            <a:ext cx="8351982" cy="881784"/>
          </a:xfrm>
        </p:spPr>
        <p:style>
          <a:lnRef idx="3">
            <a:schemeClr val="lt1"/>
          </a:lnRef>
          <a:fillRef idx="1">
            <a:schemeClr val="accent5"/>
          </a:fillRef>
          <a:effectRef idx="1">
            <a:schemeClr val="accent5"/>
          </a:effectRef>
          <a:fontRef idx="minor">
            <a:schemeClr val="lt1"/>
          </a:fontRef>
        </p:style>
        <p:txBody>
          <a:bodyPr/>
          <a:lstStyle/>
          <a:p>
            <a:pPr algn="ctr"/>
            <a:r>
              <a:rPr kumimoji="1" lang="zh-CN" altLang="en-US" dirty="0">
                <a:latin typeface="標楷體" panose="03000509000000000000" pitchFamily="65" charset="-120"/>
                <a:ea typeface="標楷體" panose="03000509000000000000" pitchFamily="65" charset="-120"/>
              </a:rPr>
              <a:t>點選所有應用程式並開啟</a:t>
            </a:r>
            <a:r>
              <a:rPr kumimoji="1" lang="en-US" altLang="zh-CN" dirty="0">
                <a:latin typeface="標楷體" panose="03000509000000000000" pitchFamily="65" charset="-120"/>
                <a:ea typeface="標楷體" panose="03000509000000000000" pitchFamily="65" charset="-120"/>
              </a:rPr>
              <a:t>Teams</a:t>
            </a:r>
            <a:endParaRPr kumimoji="1" lang="zh-TW" altLang="en-US" dirty="0">
              <a:latin typeface="標楷體" panose="03000509000000000000" pitchFamily="65" charset="-120"/>
              <a:ea typeface="標楷體" panose="03000509000000000000" pitchFamily="65" charset="-120"/>
            </a:endParaRPr>
          </a:p>
        </p:txBody>
      </p:sp>
      <p:pic>
        <p:nvPicPr>
          <p:cNvPr id="7" name="圖片 6">
            <a:extLst>
              <a:ext uri="{FF2B5EF4-FFF2-40B4-BE49-F238E27FC236}">
                <a16:creationId xmlns:a16="http://schemas.microsoft.com/office/drawing/2014/main" id="{DD5381E8-10B5-774F-B8A5-1BD72A7BE8B0}"/>
              </a:ext>
            </a:extLst>
          </p:cNvPr>
          <p:cNvPicPr>
            <a:picLocks noChangeAspect="1"/>
          </p:cNvPicPr>
          <p:nvPr/>
        </p:nvPicPr>
        <p:blipFill>
          <a:blip r:embed="rId2"/>
          <a:stretch>
            <a:fillRect/>
          </a:stretch>
        </p:blipFill>
        <p:spPr>
          <a:xfrm>
            <a:off x="1468582" y="1673759"/>
            <a:ext cx="9347200" cy="4992995"/>
          </a:xfrm>
          <a:prstGeom prst="rect">
            <a:avLst/>
          </a:prstGeom>
        </p:spPr>
      </p:pic>
      <p:sp>
        <p:nvSpPr>
          <p:cNvPr id="4" name="圓角矩形 3"/>
          <p:cNvSpPr/>
          <p:nvPr/>
        </p:nvSpPr>
        <p:spPr>
          <a:xfrm>
            <a:off x="4119418" y="4747491"/>
            <a:ext cx="1902691" cy="581891"/>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6" name="圖片 5"/>
          <p:cNvPicPr>
            <a:picLocks noChangeAspect="1"/>
          </p:cNvPicPr>
          <p:nvPr/>
        </p:nvPicPr>
        <p:blipFill rotWithShape="1">
          <a:blip r:embed="rId3"/>
          <a:srcRect l="4921" t="22337"/>
          <a:stretch/>
        </p:blipFill>
        <p:spPr>
          <a:xfrm>
            <a:off x="5651500" y="1645062"/>
            <a:ext cx="5164282" cy="1043709"/>
          </a:xfrm>
          <a:prstGeom prst="rect">
            <a:avLst/>
          </a:prstGeom>
        </p:spPr>
      </p:pic>
      <p:sp>
        <p:nvSpPr>
          <p:cNvPr id="8" name="向右箭號 7"/>
          <p:cNvSpPr/>
          <p:nvPr/>
        </p:nvSpPr>
        <p:spPr>
          <a:xfrm rot="17640653">
            <a:off x="4474932" y="3206579"/>
            <a:ext cx="2302319" cy="8672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57456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5AA1DC-4BCC-1049-B9D0-1984424D925B}"/>
              </a:ext>
            </a:extLst>
          </p:cNvPr>
          <p:cNvSpPr>
            <a:spLocks noGrp="1"/>
          </p:cNvSpPr>
          <p:nvPr>
            <p:ph type="title"/>
          </p:nvPr>
        </p:nvSpPr>
        <p:spPr>
          <a:xfrm>
            <a:off x="838200" y="365125"/>
            <a:ext cx="10515600" cy="854075"/>
          </a:xfrm>
        </p:spPr>
        <p:style>
          <a:lnRef idx="3">
            <a:schemeClr val="lt1"/>
          </a:lnRef>
          <a:fillRef idx="1">
            <a:schemeClr val="accent5"/>
          </a:fillRef>
          <a:effectRef idx="1">
            <a:schemeClr val="accent5"/>
          </a:effectRef>
          <a:fontRef idx="minor">
            <a:schemeClr val="lt1"/>
          </a:fontRef>
        </p:style>
        <p:txBody>
          <a:bodyPr/>
          <a:lstStyle/>
          <a:p>
            <a:r>
              <a:rPr kumimoji="1" lang="zh-TW" altLang="en-US" dirty="0">
                <a:latin typeface="標楷體" panose="03000509000000000000" pitchFamily="65" charset="-120"/>
                <a:ea typeface="標楷體" panose="03000509000000000000" pitchFamily="65" charset="-120"/>
              </a:rPr>
              <a:t>可以選擇使用網頁版或是下載安裝</a:t>
            </a:r>
            <a:r>
              <a:rPr kumimoji="1" lang="en-US" altLang="zh-TW" dirty="0">
                <a:latin typeface="標楷體" panose="03000509000000000000" pitchFamily="65" charset="-120"/>
                <a:ea typeface="標楷體" panose="03000509000000000000" pitchFamily="65" charset="-120"/>
              </a:rPr>
              <a:t>Teams</a:t>
            </a:r>
            <a:endParaRPr kumimoji="1" lang="zh-TW" altLang="en-US" dirty="0">
              <a:latin typeface="標楷體" panose="03000509000000000000" pitchFamily="65" charset="-120"/>
              <a:ea typeface="標楷體" panose="03000509000000000000" pitchFamily="65" charset="-120"/>
            </a:endParaRPr>
          </a:p>
        </p:txBody>
      </p:sp>
      <p:pic>
        <p:nvPicPr>
          <p:cNvPr id="5" name="內容版面配置區 4">
            <a:extLst>
              <a:ext uri="{FF2B5EF4-FFF2-40B4-BE49-F238E27FC236}">
                <a16:creationId xmlns:a16="http://schemas.microsoft.com/office/drawing/2014/main" id="{CDFE4189-3FB5-E347-A96B-835D71BC914B}"/>
              </a:ext>
            </a:extLst>
          </p:cNvPr>
          <p:cNvPicPr>
            <a:picLocks noGrp="1" noChangeAspect="1"/>
          </p:cNvPicPr>
          <p:nvPr>
            <p:ph idx="1"/>
          </p:nvPr>
        </p:nvPicPr>
        <p:blipFill>
          <a:blip r:embed="rId2"/>
          <a:stretch>
            <a:fillRect/>
          </a:stretch>
        </p:blipFill>
        <p:spPr>
          <a:xfrm>
            <a:off x="1290730" y="1493115"/>
            <a:ext cx="9425811" cy="5028854"/>
          </a:xfrm>
        </p:spPr>
      </p:pic>
      <p:sp>
        <p:nvSpPr>
          <p:cNvPr id="3" name="圓角矩形 2"/>
          <p:cNvSpPr/>
          <p:nvPr/>
        </p:nvSpPr>
        <p:spPr>
          <a:xfrm>
            <a:off x="5551053" y="4775200"/>
            <a:ext cx="1089891" cy="369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6724073" y="4636761"/>
            <a:ext cx="1800493" cy="646331"/>
          </a:xfrm>
          <a:prstGeom prst="rect">
            <a:avLst/>
          </a:prstGeom>
          <a:noFill/>
        </p:spPr>
        <p:txBody>
          <a:bodyPr wrap="none" rtlCol="0">
            <a:spAutoFit/>
          </a:bodyPr>
          <a:lstStyle/>
          <a:p>
            <a:r>
              <a:rPr lang="en-US" altLang="zh-TW" sz="3600" dirty="0" smtClean="0">
                <a:latin typeface="標楷體" panose="03000509000000000000" pitchFamily="65" charset="-120"/>
                <a:ea typeface="標楷體" panose="03000509000000000000" pitchFamily="65" charset="-120"/>
              </a:rPr>
              <a:t>Web</a:t>
            </a:r>
            <a:r>
              <a:rPr lang="zh-TW" altLang="en-US" sz="3600" dirty="0" smtClean="0">
                <a:latin typeface="標楷體" panose="03000509000000000000" pitchFamily="65" charset="-120"/>
                <a:ea typeface="標楷體" panose="03000509000000000000" pitchFamily="65" charset="-120"/>
              </a:rPr>
              <a:t>版本</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2020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BF9F66-2FFF-014E-8781-9B84BA1CD6F7}"/>
              </a:ext>
            </a:extLst>
          </p:cNvPr>
          <p:cNvSpPr>
            <a:spLocks noGrp="1"/>
          </p:cNvSpPr>
          <p:nvPr>
            <p:ph type="title"/>
          </p:nvPr>
        </p:nvSpPr>
        <p:spPr>
          <a:xfrm>
            <a:off x="2334491" y="429779"/>
            <a:ext cx="7770091" cy="1325563"/>
          </a:xfrm>
        </p:spPr>
        <p:style>
          <a:lnRef idx="3">
            <a:schemeClr val="lt1"/>
          </a:lnRef>
          <a:fillRef idx="1">
            <a:schemeClr val="accent5"/>
          </a:fillRef>
          <a:effectRef idx="1">
            <a:schemeClr val="accent5"/>
          </a:effectRef>
          <a:fontRef idx="minor">
            <a:schemeClr val="lt1"/>
          </a:fontRef>
        </p:style>
        <p:txBody>
          <a:bodyPr/>
          <a:lstStyle/>
          <a:p>
            <a:pPr algn="ctr"/>
            <a:r>
              <a:rPr kumimoji="1" lang="zh-CN" altLang="en-US" dirty="0">
                <a:latin typeface="標楷體" panose="03000509000000000000" pitchFamily="65" charset="-120"/>
                <a:ea typeface="標楷體" panose="03000509000000000000" pitchFamily="65" charset="-120"/>
              </a:rPr>
              <a:t>安裝完畢後開啟</a:t>
            </a:r>
            <a:r>
              <a:rPr kumimoji="1" lang="en-US" altLang="zh-CN" dirty="0">
                <a:latin typeface="標楷體" panose="03000509000000000000" pitchFamily="65" charset="-120"/>
                <a:ea typeface="標楷體" panose="03000509000000000000" pitchFamily="65" charset="-120"/>
              </a:rPr>
              <a:t>Teams</a:t>
            </a:r>
            <a:r>
              <a:rPr kumimoji="1" lang="zh-CN" altLang="en-US" dirty="0">
                <a:latin typeface="標楷體" panose="03000509000000000000" pitchFamily="65" charset="-120"/>
                <a:ea typeface="標楷體" panose="03000509000000000000" pitchFamily="65" charset="-120"/>
              </a:rPr>
              <a:t>並</a:t>
            </a:r>
            <a:r>
              <a:rPr kumimoji="1" lang="zh-CN" altLang="en-US" dirty="0" smtClean="0">
                <a:latin typeface="標楷體" panose="03000509000000000000" pitchFamily="65" charset="-120"/>
                <a:ea typeface="標楷體" panose="03000509000000000000" pitchFamily="65" charset="-120"/>
              </a:rPr>
              <a:t>以</a:t>
            </a:r>
            <a:r>
              <a:rPr kumimoji="1" lang="en-US" altLang="zh-CN" dirty="0" smtClean="0">
                <a:latin typeface="標楷體" panose="03000509000000000000" pitchFamily="65" charset="-120"/>
                <a:ea typeface="標楷體" panose="03000509000000000000" pitchFamily="65" charset="-120"/>
              </a:rPr>
              <a:t>xxx@ms.edu.tw</a:t>
            </a:r>
            <a:r>
              <a:rPr kumimoji="1" lang="zh-CN" altLang="en-US" dirty="0">
                <a:latin typeface="標楷體" panose="03000509000000000000" pitchFamily="65" charset="-120"/>
                <a:ea typeface="標楷體" panose="03000509000000000000" pitchFamily="65" charset="-120"/>
              </a:rPr>
              <a:t>帳號登入</a:t>
            </a:r>
            <a:endParaRPr kumimoji="1" lang="zh-TW" altLang="en-US" dirty="0">
              <a:latin typeface="標楷體" panose="03000509000000000000" pitchFamily="65" charset="-120"/>
              <a:ea typeface="標楷體" panose="03000509000000000000" pitchFamily="65" charset="-120"/>
            </a:endParaRPr>
          </a:p>
        </p:txBody>
      </p:sp>
      <p:pic>
        <p:nvPicPr>
          <p:cNvPr id="5" name="內容版面配置區 4">
            <a:extLst>
              <a:ext uri="{FF2B5EF4-FFF2-40B4-BE49-F238E27FC236}">
                <a16:creationId xmlns:a16="http://schemas.microsoft.com/office/drawing/2014/main" id="{FEDBFC27-4FA6-964A-877A-2E8754809DEA}"/>
              </a:ext>
            </a:extLst>
          </p:cNvPr>
          <p:cNvPicPr>
            <a:picLocks noGrp="1" noChangeAspect="1"/>
          </p:cNvPicPr>
          <p:nvPr>
            <p:ph idx="1"/>
          </p:nvPr>
        </p:nvPicPr>
        <p:blipFill>
          <a:blip r:embed="rId2"/>
          <a:stretch>
            <a:fillRect/>
          </a:stretch>
        </p:blipFill>
        <p:spPr>
          <a:xfrm>
            <a:off x="3227000" y="2047297"/>
            <a:ext cx="4023545" cy="4654577"/>
          </a:xfrm>
        </p:spPr>
      </p:pic>
    </p:spTree>
    <p:extLst>
      <p:ext uri="{BB962C8B-B14F-4D97-AF65-F5344CB8AC3E}">
        <p14:creationId xmlns:p14="http://schemas.microsoft.com/office/powerpoint/2010/main" val="2030291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D30BDD-474C-704B-91F3-B95F3B568FC7}"/>
              </a:ext>
            </a:extLst>
          </p:cNvPr>
          <p:cNvSpPr>
            <a:spLocks noGrp="1"/>
          </p:cNvSpPr>
          <p:nvPr>
            <p:ph type="title"/>
          </p:nvPr>
        </p:nvSpPr>
        <p:spPr>
          <a:xfrm>
            <a:off x="828964" y="224827"/>
            <a:ext cx="10515600" cy="1325563"/>
          </a:xfrm>
        </p:spPr>
        <p:style>
          <a:lnRef idx="3">
            <a:schemeClr val="lt1"/>
          </a:lnRef>
          <a:fillRef idx="1">
            <a:schemeClr val="accent5"/>
          </a:fillRef>
          <a:effectRef idx="1">
            <a:schemeClr val="accent5"/>
          </a:effectRef>
          <a:fontRef idx="minor">
            <a:schemeClr val="lt1"/>
          </a:fontRef>
        </p:style>
        <p:txBody>
          <a:bodyPr/>
          <a:lstStyle/>
          <a:p>
            <a:pPr algn="ctr"/>
            <a:r>
              <a:rPr kumimoji="1" lang="zh-CN" altLang="en-US" dirty="0">
                <a:latin typeface="標楷體" panose="03000509000000000000" pitchFamily="65" charset="-120"/>
                <a:ea typeface="標楷體" panose="03000509000000000000" pitchFamily="65" charset="-120"/>
              </a:rPr>
              <a:t>先建立團隊，本例建立一個班級團隊</a:t>
            </a:r>
            <a:r>
              <a:rPr kumimoji="1" lang="en-US" altLang="zh-CN" dirty="0">
                <a:latin typeface="標楷體" panose="03000509000000000000" pitchFamily="65" charset="-120"/>
                <a:ea typeface="標楷體" panose="03000509000000000000" pitchFamily="65" charset="-120"/>
              </a:rPr>
              <a:t/>
            </a:r>
            <a:br>
              <a:rPr kumimoji="1" lang="en-US" altLang="zh-CN" dirty="0">
                <a:latin typeface="標楷體" panose="03000509000000000000" pitchFamily="65" charset="-120"/>
                <a:ea typeface="標楷體" panose="03000509000000000000" pitchFamily="65" charset="-120"/>
              </a:rPr>
            </a:br>
            <a:r>
              <a:rPr kumimoji="1" lang="zh-CN" altLang="en-US" dirty="0">
                <a:latin typeface="標楷體" panose="03000509000000000000" pitchFamily="65" charset="-120"/>
                <a:ea typeface="標楷體" panose="03000509000000000000" pitchFamily="65" charset="-120"/>
              </a:rPr>
              <a:t>並命名為“防疫課程不中斷”</a:t>
            </a:r>
            <a:endParaRPr kumimoji="1" lang="zh-TW" altLang="en-US" dirty="0">
              <a:latin typeface="標楷體" panose="03000509000000000000" pitchFamily="65" charset="-120"/>
              <a:ea typeface="標楷體" panose="03000509000000000000" pitchFamily="65" charset="-120"/>
            </a:endParaRPr>
          </a:p>
        </p:txBody>
      </p:sp>
      <p:pic>
        <p:nvPicPr>
          <p:cNvPr id="5" name="內容版面配置區 4">
            <a:extLst>
              <a:ext uri="{FF2B5EF4-FFF2-40B4-BE49-F238E27FC236}">
                <a16:creationId xmlns:a16="http://schemas.microsoft.com/office/drawing/2014/main" id="{B71430A8-52C7-834E-B9EC-CDC8CD9545A6}"/>
              </a:ext>
            </a:extLst>
          </p:cNvPr>
          <p:cNvPicPr>
            <a:picLocks noGrp="1" noChangeAspect="1"/>
          </p:cNvPicPr>
          <p:nvPr>
            <p:ph idx="1"/>
          </p:nvPr>
        </p:nvPicPr>
        <p:blipFill>
          <a:blip r:embed="rId2"/>
          <a:stretch>
            <a:fillRect/>
          </a:stretch>
        </p:blipFill>
        <p:spPr>
          <a:xfrm>
            <a:off x="242848" y="1838037"/>
            <a:ext cx="4994912" cy="4692072"/>
          </a:xfrm>
        </p:spPr>
      </p:pic>
      <p:pic>
        <p:nvPicPr>
          <p:cNvPr id="7" name="圖片 6">
            <a:extLst>
              <a:ext uri="{FF2B5EF4-FFF2-40B4-BE49-F238E27FC236}">
                <a16:creationId xmlns:a16="http://schemas.microsoft.com/office/drawing/2014/main" id="{151EA6B8-AF42-F745-9B0F-5864CC3C5E44}"/>
              </a:ext>
            </a:extLst>
          </p:cNvPr>
          <p:cNvPicPr>
            <a:picLocks noChangeAspect="1"/>
          </p:cNvPicPr>
          <p:nvPr/>
        </p:nvPicPr>
        <p:blipFill>
          <a:blip r:embed="rId3"/>
          <a:stretch>
            <a:fillRect/>
          </a:stretch>
        </p:blipFill>
        <p:spPr>
          <a:xfrm>
            <a:off x="5871046" y="1690688"/>
            <a:ext cx="4934556" cy="2206994"/>
          </a:xfrm>
          <a:prstGeom prst="rect">
            <a:avLst/>
          </a:prstGeom>
        </p:spPr>
      </p:pic>
      <p:pic>
        <p:nvPicPr>
          <p:cNvPr id="9" name="圖片 8">
            <a:extLst>
              <a:ext uri="{FF2B5EF4-FFF2-40B4-BE49-F238E27FC236}">
                <a16:creationId xmlns:a16="http://schemas.microsoft.com/office/drawing/2014/main" id="{68E77423-B973-AD42-8768-3BD697AC1ABB}"/>
              </a:ext>
            </a:extLst>
          </p:cNvPr>
          <p:cNvPicPr>
            <a:picLocks noChangeAspect="1"/>
          </p:cNvPicPr>
          <p:nvPr/>
        </p:nvPicPr>
        <p:blipFill>
          <a:blip r:embed="rId4"/>
          <a:stretch>
            <a:fillRect/>
          </a:stretch>
        </p:blipFill>
        <p:spPr>
          <a:xfrm>
            <a:off x="5788904" y="4037980"/>
            <a:ext cx="5136474" cy="2798339"/>
          </a:xfrm>
          <a:prstGeom prst="rect">
            <a:avLst/>
          </a:prstGeom>
          <a:ln>
            <a:solidFill>
              <a:schemeClr val="accent1"/>
            </a:solidFill>
          </a:ln>
        </p:spPr>
      </p:pic>
      <p:sp>
        <p:nvSpPr>
          <p:cNvPr id="3" name="圓角矩形圖說文字 2"/>
          <p:cNvSpPr/>
          <p:nvPr/>
        </p:nvSpPr>
        <p:spPr>
          <a:xfrm>
            <a:off x="1357745" y="4414982"/>
            <a:ext cx="2540000" cy="1283854"/>
          </a:xfrm>
          <a:prstGeom prst="wedgeRoundRectCallout">
            <a:avLst>
              <a:gd name="adj1" fmla="val -1197"/>
              <a:gd name="adj2" fmla="val -105126"/>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可以加入別人的團隊或是新建團隊</a:t>
            </a:r>
            <a:endParaRPr lang="zh-TW" altLang="en-US" sz="2800" dirty="0">
              <a:latin typeface="標楷體" panose="03000509000000000000" pitchFamily="65" charset="-120"/>
              <a:ea typeface="標楷體" panose="03000509000000000000" pitchFamily="65" charset="-120"/>
            </a:endParaRPr>
          </a:p>
        </p:txBody>
      </p:sp>
      <p:sp>
        <p:nvSpPr>
          <p:cNvPr id="8" name="圓角矩形 7"/>
          <p:cNvSpPr/>
          <p:nvPr/>
        </p:nvSpPr>
        <p:spPr>
          <a:xfrm>
            <a:off x="6003634" y="2087418"/>
            <a:ext cx="1126839" cy="14223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6664461" y="1623954"/>
            <a:ext cx="2031325" cy="646331"/>
          </a:xfrm>
          <a:prstGeom prst="rect">
            <a:avLst/>
          </a:prstGeom>
          <a:noFill/>
        </p:spPr>
        <p:txBody>
          <a:bodyPr wrap="none" rtlCol="0">
            <a:spAutoFit/>
          </a:bodyPr>
          <a:lstStyle/>
          <a:p>
            <a:r>
              <a:rPr lang="zh-TW" altLang="en-US" sz="3600" dirty="0" smtClean="0">
                <a:latin typeface="標楷體" panose="03000509000000000000" pitchFamily="65" charset="-120"/>
                <a:ea typeface="標楷體" panose="03000509000000000000" pitchFamily="65" charset="-120"/>
              </a:rPr>
              <a:t>建立班級</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1179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extLst>
              <p:ext uri="{D42A27DB-BD31-4B8C-83A1-F6EECF244321}">
                <p14:modId xmlns:p14="http://schemas.microsoft.com/office/powerpoint/2010/main" val="2950968015"/>
              </p:ext>
            </p:extLst>
          </p:nvPr>
        </p:nvGraphicFramePr>
        <p:xfrm>
          <a:off x="2419199" y="862172"/>
          <a:ext cx="7609787" cy="5373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圖片 7"/>
          <p:cNvPicPr/>
          <p:nvPr/>
        </p:nvPicPr>
        <p:blipFill rotWithShape="1">
          <a:blip r:embed="rId7"/>
          <a:srcRect l="21858" t="15720" r="24714" b="20803"/>
          <a:stretch/>
        </p:blipFill>
        <p:spPr bwMode="auto">
          <a:xfrm>
            <a:off x="8858961" y="5414084"/>
            <a:ext cx="2776801" cy="1207690"/>
          </a:xfrm>
          <a:prstGeom prst="rect">
            <a:avLst/>
          </a:prstGeom>
          <a:ln>
            <a:noFill/>
          </a:ln>
          <a:extLst>
            <a:ext uri="{53640926-AAD7-44D8-BBD7-CCE9431645EC}">
              <a14:shadowObscured xmlns:a14="http://schemas.microsoft.com/office/drawing/2010/main"/>
            </a:ext>
          </a:extLst>
        </p:spPr>
      </p:pic>
      <p:pic>
        <p:nvPicPr>
          <p:cNvPr id="10" name="圖片 9"/>
          <p:cNvPicPr/>
          <p:nvPr/>
        </p:nvPicPr>
        <p:blipFill rotWithShape="1">
          <a:blip r:embed="rId8"/>
          <a:srcRect l="30677" r="30415" b="86312"/>
          <a:stretch/>
        </p:blipFill>
        <p:spPr bwMode="auto">
          <a:xfrm>
            <a:off x="7648166" y="4669750"/>
            <a:ext cx="3350039" cy="785330"/>
          </a:xfrm>
          <a:prstGeom prst="rect">
            <a:avLst/>
          </a:prstGeom>
          <a:ln>
            <a:noFill/>
          </a:ln>
          <a:extLst>
            <a:ext uri="{53640926-AAD7-44D8-BBD7-CCE9431645EC}">
              <a14:shadowObscured xmlns:a14="http://schemas.microsoft.com/office/drawing/2010/main"/>
            </a:ext>
          </a:extLst>
        </p:spPr>
      </p:pic>
      <p:sp>
        <p:nvSpPr>
          <p:cNvPr id="16" name="矩形圖說文字 15"/>
          <p:cNvSpPr/>
          <p:nvPr/>
        </p:nvSpPr>
        <p:spPr>
          <a:xfrm>
            <a:off x="119720" y="904941"/>
            <a:ext cx="4538444" cy="2826264"/>
          </a:xfrm>
          <a:prstGeom prst="wedgeRectCallout">
            <a:avLst>
              <a:gd name="adj1" fmla="val 70094"/>
              <a:gd name="adj2" fmla="val -21044"/>
            </a:avLst>
          </a:prstGeom>
          <a:noFill/>
          <a:ln w="381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TW" b="1" dirty="0">
                <a:solidFill>
                  <a:schemeClr val="accent1">
                    <a:lumMod val="75000"/>
                  </a:schemeClr>
                </a:solidFill>
                <a:latin typeface="微軟正黑體" panose="020B0604030504040204" pitchFamily="34" charset="-120"/>
                <a:ea typeface="微軟正黑體" panose="020B0604030504040204" pitchFamily="34" charset="-120"/>
              </a:rPr>
              <a:t>https://voip.tanet.edu.tw/</a:t>
            </a:r>
          </a:p>
          <a:p>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點選視訊預約，登入帳號二擇一</a:t>
            </a:r>
            <a:endParaRPr lang="en-US" altLang="zh-TW" b="1" dirty="0">
              <a:solidFill>
                <a:schemeClr val="accent1">
                  <a:lumMod val="75000"/>
                </a:schemeClr>
              </a:solidFill>
              <a:latin typeface="微軟正黑體" panose="020B0604030504040204" pitchFamily="34" charset="-120"/>
              <a:ea typeface="微軟正黑體" panose="020B0604030504040204" pitchFamily="34" charset="-120"/>
            </a:endParaRPr>
          </a:p>
          <a:p>
            <a:r>
              <a:rPr lang="en-US" altLang="zh-TW" b="1" dirty="0">
                <a:solidFill>
                  <a:schemeClr val="accent1">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學術網路無線漫遊帳號</a:t>
            </a:r>
            <a:endParaRPr lang="en-US" altLang="zh-TW" b="1" dirty="0">
              <a:solidFill>
                <a:schemeClr val="accent1">
                  <a:lumMod val="75000"/>
                </a:schemeClr>
              </a:solidFill>
              <a:latin typeface="微軟正黑體" panose="020B0604030504040204" pitchFamily="34" charset="-120"/>
              <a:ea typeface="微軟正黑體" panose="020B0604030504040204" pitchFamily="34" charset="-120"/>
            </a:endParaRPr>
          </a:p>
          <a:p>
            <a:r>
              <a:rPr lang="en-US" altLang="zh-TW" b="1" dirty="0">
                <a:solidFill>
                  <a:schemeClr val="accent1">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教育部體系單一簽入服務</a:t>
            </a:r>
            <a:endPar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矩形圖說文字 17"/>
          <p:cNvSpPr/>
          <p:nvPr/>
        </p:nvSpPr>
        <p:spPr>
          <a:xfrm>
            <a:off x="7498676" y="840071"/>
            <a:ext cx="4415406" cy="2891134"/>
          </a:xfrm>
          <a:prstGeom prst="wedgeRectCallout">
            <a:avLst>
              <a:gd name="adj1" fmla="val -67405"/>
              <a:gd name="adj2" fmla="val 27473"/>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預約會議室</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單一帳號於平臺</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總時數</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，單次會議</a:t>
            </a:r>
            <a:r>
              <a:rPr lang="zh-TW"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上限</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人數上限</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，會議結束時數重計</a:t>
            </a:r>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19" name="矩形圖說文字 18"/>
          <p:cNvSpPr/>
          <p:nvPr/>
        </p:nvSpPr>
        <p:spPr>
          <a:xfrm>
            <a:off x="119720" y="4003507"/>
            <a:ext cx="4538444" cy="2764172"/>
          </a:xfrm>
          <a:prstGeom prst="wedgeRectCallout">
            <a:avLst>
              <a:gd name="adj1" fmla="val 72107"/>
              <a:gd name="adj2" fmla="val -41542"/>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將會議</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連結</a:t>
            </a:r>
            <a:r>
              <a:rPr lang="zh-TW"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以電子郵件或通訊軟體傳送給同學，點選鏈接網址</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輸入密碼</a:t>
            </a:r>
            <a:r>
              <a:rPr lang="zh-TW"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即可</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加入會議室</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教室</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0" name="矩形圖說文字 19"/>
          <p:cNvSpPr/>
          <p:nvPr/>
        </p:nvSpPr>
        <p:spPr>
          <a:xfrm rot="10800000" flipV="1">
            <a:off x="7528052" y="4003508"/>
            <a:ext cx="4386030" cy="2764172"/>
          </a:xfrm>
          <a:prstGeom prst="wedgeRectCallout">
            <a:avLst>
              <a:gd name="adj1" fmla="val 66465"/>
              <a:gd name="adj2" fmla="val 1273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zh-TW" b="1" dirty="0">
                <a:solidFill>
                  <a:schemeClr val="accent1">
                    <a:lumMod val="75000"/>
                  </a:schemeClr>
                </a:solidFill>
                <a:latin typeface="微軟正黑體" panose="020B0604030504040204" pitchFamily="34" charset="-120"/>
                <a:ea typeface="微軟正黑體" panose="020B0604030504040204" pitchFamily="34" charset="-120"/>
              </a:rPr>
              <a:t>共享螢幕</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及</a:t>
            </a:r>
            <a:r>
              <a:rPr lang="zh-TW" altLang="zh-TW" b="1" dirty="0">
                <a:solidFill>
                  <a:schemeClr val="accent1">
                    <a:lumMod val="75000"/>
                  </a:schemeClr>
                </a:solidFill>
                <a:latin typeface="微軟正黑體" panose="020B0604030504040204" pitchFamily="34" charset="-120"/>
                <a:ea typeface="微軟正黑體" panose="020B0604030504040204" pitchFamily="34" charset="-120"/>
              </a:rPr>
              <a:t>共同註記功能，</a:t>
            </a:r>
            <a:endParaRPr lang="en-US" altLang="zh-TW" b="1" dirty="0">
              <a:solidFill>
                <a:schemeClr val="accent1">
                  <a:lumMod val="75000"/>
                </a:schemeClr>
              </a:solidFill>
              <a:latin typeface="微軟正黑體" panose="020B0604030504040204" pitchFamily="34" charset="-120"/>
              <a:ea typeface="微軟正黑體" panose="020B0604030504040204" pitchFamily="34" charset="-120"/>
            </a:endParaRPr>
          </a:p>
          <a:p>
            <a:r>
              <a:rPr lang="zh-TW" altLang="zh-TW" b="1" dirty="0">
                <a:solidFill>
                  <a:schemeClr val="accent1">
                    <a:lumMod val="75000"/>
                  </a:schemeClr>
                </a:solidFill>
                <a:latin typeface="微軟正黑體" panose="020B0604030504040204" pitchFamily="34" charset="-120"/>
                <a:ea typeface="微軟正黑體" panose="020B0604030504040204" pitchFamily="34" charset="-120"/>
              </a:rPr>
              <a:t>模擬黑板書寫</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清楚</a:t>
            </a:r>
            <a:r>
              <a:rPr lang="zh-TW" altLang="zh-TW" b="1" dirty="0">
                <a:solidFill>
                  <a:schemeClr val="accent1">
                    <a:lumMod val="75000"/>
                  </a:schemeClr>
                </a:solidFill>
                <a:latin typeface="微軟正黑體" panose="020B0604030504040204" pitchFamily="34" charset="-120"/>
                <a:ea typeface="微軟正黑體" panose="020B0604030504040204" pitchFamily="34" charset="-120"/>
              </a:rPr>
              <a:t>觀看上課內容</a:t>
            </a:r>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2061331" y="2802"/>
            <a:ext cx="8069338" cy="830997"/>
          </a:xfrm>
          <a:prstGeom prst="rect">
            <a:avLst/>
          </a:prstGeom>
        </p:spPr>
        <p:txBody>
          <a:bodyPr wrap="square">
            <a:spAutoFit/>
          </a:bodyPr>
          <a:lstStyle/>
          <a:p>
            <a:pPr algn="ctr"/>
            <a:r>
              <a:rPr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臺灣學術網路</a:t>
            </a:r>
            <a:r>
              <a:rPr lang="en-US" altLang="zh-TW"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err="1">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TANet</a:t>
            </a:r>
            <a:r>
              <a:rPr lang="en-US" altLang="zh-TW"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網路語音交換平臺</a:t>
            </a:r>
            <a:endParaRPr lang="en-US" altLang="zh-TW"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會議預約系統</a:t>
            </a:r>
            <a:r>
              <a:rPr lang="en-US" altLang="zh-TW"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ZOOM</a:t>
            </a:r>
            <a:r>
              <a:rPr lang="zh-TW" altLang="zh-TW"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同步開課流程</a:t>
            </a:r>
            <a:r>
              <a:rPr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說明</a:t>
            </a:r>
            <a:endParaRPr lang="zh-TW" altLang="en-US" sz="24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8" name="圖片 27"/>
          <p:cNvPicPr>
            <a:picLocks noChangeAspect="1"/>
          </p:cNvPicPr>
          <p:nvPr/>
        </p:nvPicPr>
        <p:blipFill rotWithShape="1">
          <a:blip r:embed="rId9"/>
          <a:srcRect l="7971" t="11865" r="51643" b="63191"/>
          <a:stretch/>
        </p:blipFill>
        <p:spPr>
          <a:xfrm>
            <a:off x="299116" y="2086006"/>
            <a:ext cx="4064764" cy="1502952"/>
          </a:xfrm>
          <a:prstGeom prst="rect">
            <a:avLst/>
          </a:prstGeom>
        </p:spPr>
      </p:pic>
      <p:pic>
        <p:nvPicPr>
          <p:cNvPr id="30" name="圖片 29"/>
          <p:cNvPicPr>
            <a:picLocks noChangeAspect="1"/>
          </p:cNvPicPr>
          <p:nvPr/>
        </p:nvPicPr>
        <p:blipFill rotWithShape="1">
          <a:blip r:embed="rId10"/>
          <a:srcRect l="4709" t="39958" r="50016" b="14738"/>
          <a:stretch/>
        </p:blipFill>
        <p:spPr>
          <a:xfrm>
            <a:off x="8090645" y="1778616"/>
            <a:ext cx="3293992" cy="1809714"/>
          </a:xfrm>
          <a:prstGeom prst="rect">
            <a:avLst/>
          </a:prstGeom>
          <a:ln>
            <a:solidFill>
              <a:schemeClr val="tx1"/>
            </a:solidFill>
          </a:ln>
        </p:spPr>
      </p:pic>
      <p:pic>
        <p:nvPicPr>
          <p:cNvPr id="32" name="圖片 31"/>
          <p:cNvPicPr>
            <a:picLocks noChangeAspect="1"/>
          </p:cNvPicPr>
          <p:nvPr/>
        </p:nvPicPr>
        <p:blipFill rotWithShape="1">
          <a:blip r:embed="rId11"/>
          <a:srcRect l="34335" t="42983" r="18120" b="15598"/>
          <a:stretch/>
        </p:blipFill>
        <p:spPr>
          <a:xfrm>
            <a:off x="812423" y="4770023"/>
            <a:ext cx="3701095" cy="1813577"/>
          </a:xfrm>
          <a:prstGeom prst="rect">
            <a:avLst/>
          </a:prstGeom>
        </p:spPr>
      </p:pic>
    </p:spTree>
    <p:extLst>
      <p:ext uri="{BB962C8B-B14F-4D97-AF65-F5344CB8AC3E}">
        <p14:creationId xmlns:p14="http://schemas.microsoft.com/office/powerpoint/2010/main" val="3494434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C708B0-C21E-524A-B29A-41F26FE2343C}"/>
              </a:ext>
            </a:extLst>
          </p:cNvPr>
          <p:cNvSpPr>
            <a:spLocks noGrp="1"/>
          </p:cNvSpPr>
          <p:nvPr>
            <p:ph type="title"/>
          </p:nvPr>
        </p:nvSpPr>
        <p:spPr>
          <a:xfrm>
            <a:off x="2096525" y="309707"/>
            <a:ext cx="9091020" cy="1325563"/>
          </a:xfrm>
        </p:spPr>
        <p:style>
          <a:lnRef idx="3">
            <a:schemeClr val="lt1"/>
          </a:lnRef>
          <a:fillRef idx="1">
            <a:schemeClr val="accent5"/>
          </a:fillRef>
          <a:effectRef idx="1">
            <a:schemeClr val="accent5"/>
          </a:effectRef>
          <a:fontRef idx="minor">
            <a:schemeClr val="lt1"/>
          </a:fontRef>
        </p:style>
        <p:txBody>
          <a:bodyPr/>
          <a:lstStyle/>
          <a:p>
            <a:pPr algn="ctr"/>
            <a:r>
              <a:rPr kumimoji="1" lang="zh-TW" altLang="en-US" dirty="0">
                <a:latin typeface="標楷體" panose="03000509000000000000" pitchFamily="65" charset="-120"/>
                <a:ea typeface="標楷體" panose="03000509000000000000" pitchFamily="65" charset="-120"/>
              </a:rPr>
              <a:t>接下來新增學生</a:t>
            </a:r>
            <a:r>
              <a:rPr kumimoji="1" lang="zh-TW" altLang="en-US" dirty="0" smtClean="0">
                <a:latin typeface="標楷體" panose="03000509000000000000" pitchFamily="65" charset="-120"/>
                <a:ea typeface="標楷體" panose="03000509000000000000" pitchFamily="65" charset="-120"/>
              </a:rPr>
              <a:t>帳號</a:t>
            </a:r>
            <a:r>
              <a:rPr kumimoji="1" lang="en-US" altLang="zh-TW" dirty="0" smtClean="0">
                <a:latin typeface="標楷體" panose="03000509000000000000" pitchFamily="65" charset="-120"/>
                <a:ea typeface="標楷體" panose="03000509000000000000" pitchFamily="65" charset="-120"/>
              </a:rPr>
              <a:t/>
            </a:r>
            <a:br>
              <a:rPr kumimoji="1" lang="en-US" altLang="zh-TW" dirty="0" smtClean="0">
                <a:latin typeface="標楷體" panose="03000509000000000000" pitchFamily="65" charset="-120"/>
                <a:ea typeface="標楷體" panose="03000509000000000000" pitchFamily="65" charset="-120"/>
              </a:rPr>
            </a:br>
            <a:r>
              <a:rPr kumimoji="1" lang="zh-TW" altLang="en-US" dirty="0" smtClean="0">
                <a:latin typeface="標楷體" panose="03000509000000000000" pitchFamily="65" charset="-120"/>
                <a:ea typeface="標楷體" panose="03000509000000000000" pitchFamily="65" charset="-120"/>
              </a:rPr>
              <a:t>建議</a:t>
            </a:r>
            <a:r>
              <a:rPr kumimoji="1" lang="zh-TW" altLang="en-US" dirty="0">
                <a:latin typeface="標楷體" panose="03000509000000000000" pitchFamily="65" charset="-120"/>
                <a:ea typeface="標楷體" panose="03000509000000000000" pitchFamily="65" charset="-120"/>
              </a:rPr>
              <a:t>學生均使用</a:t>
            </a:r>
            <a:r>
              <a:rPr kumimoji="1" lang="en-US" altLang="zh-TW" dirty="0" err="1">
                <a:latin typeface="標楷體" panose="03000509000000000000" pitchFamily="65" charset="-120"/>
                <a:ea typeface="標楷體" panose="03000509000000000000" pitchFamily="65" charset="-120"/>
              </a:rPr>
              <a:t>ms.edu.tw</a:t>
            </a:r>
            <a:r>
              <a:rPr kumimoji="1" lang="zh-CN" altLang="en-US" dirty="0">
                <a:latin typeface="標楷體" panose="03000509000000000000" pitchFamily="65" charset="-120"/>
                <a:ea typeface="標楷體" panose="03000509000000000000" pitchFamily="65" charset="-120"/>
              </a:rPr>
              <a:t>帳號</a:t>
            </a:r>
            <a:endParaRPr kumimoji="1" lang="zh-TW" altLang="en-US" dirty="0">
              <a:latin typeface="標楷體" panose="03000509000000000000" pitchFamily="65" charset="-120"/>
              <a:ea typeface="標楷體" panose="03000509000000000000" pitchFamily="65" charset="-120"/>
            </a:endParaRPr>
          </a:p>
        </p:txBody>
      </p:sp>
      <p:pic>
        <p:nvPicPr>
          <p:cNvPr id="5" name="內容版面配置區 4">
            <a:extLst>
              <a:ext uri="{FF2B5EF4-FFF2-40B4-BE49-F238E27FC236}">
                <a16:creationId xmlns:a16="http://schemas.microsoft.com/office/drawing/2014/main" id="{0F99C66C-CA3E-2F46-B85C-87D74AF65024}"/>
              </a:ext>
            </a:extLst>
          </p:cNvPr>
          <p:cNvPicPr>
            <a:picLocks noGrp="1" noChangeAspect="1"/>
          </p:cNvPicPr>
          <p:nvPr>
            <p:ph idx="1"/>
          </p:nvPr>
        </p:nvPicPr>
        <p:blipFill>
          <a:blip r:embed="rId2"/>
          <a:stretch>
            <a:fillRect/>
          </a:stretch>
        </p:blipFill>
        <p:spPr>
          <a:xfrm>
            <a:off x="2262780" y="1816388"/>
            <a:ext cx="7832566" cy="4959485"/>
          </a:xfrm>
        </p:spPr>
      </p:pic>
    </p:spTree>
    <p:extLst>
      <p:ext uri="{BB962C8B-B14F-4D97-AF65-F5344CB8AC3E}">
        <p14:creationId xmlns:p14="http://schemas.microsoft.com/office/powerpoint/2010/main" val="2920957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F306E71-6CC0-C14B-AC79-8EF4F3FEA3A2}"/>
              </a:ext>
            </a:extLst>
          </p:cNvPr>
          <p:cNvPicPr>
            <a:picLocks noGrp="1" noChangeAspect="1"/>
          </p:cNvPicPr>
          <p:nvPr>
            <p:ph idx="1"/>
          </p:nvPr>
        </p:nvPicPr>
        <p:blipFill>
          <a:blip r:embed="rId2"/>
          <a:stretch>
            <a:fillRect/>
          </a:stretch>
        </p:blipFill>
        <p:spPr>
          <a:xfrm>
            <a:off x="252324" y="1567076"/>
            <a:ext cx="5761155" cy="3497558"/>
          </a:xfrm>
        </p:spPr>
      </p:pic>
      <p:sp>
        <p:nvSpPr>
          <p:cNvPr id="2" name="標題 1">
            <a:extLst>
              <a:ext uri="{FF2B5EF4-FFF2-40B4-BE49-F238E27FC236}">
                <a16:creationId xmlns:a16="http://schemas.microsoft.com/office/drawing/2014/main" id="{595EB1AA-B567-3545-9053-C45346BABE24}"/>
              </a:ext>
            </a:extLst>
          </p:cNvPr>
          <p:cNvSpPr>
            <a:spLocks noGrp="1"/>
          </p:cNvSpPr>
          <p:nvPr>
            <p:ph type="title"/>
          </p:nvPr>
        </p:nvSpPr>
        <p:spPr>
          <a:xfrm>
            <a:off x="2971908" y="310411"/>
            <a:ext cx="6763327" cy="1001153"/>
          </a:xfrm>
        </p:spPr>
        <p:style>
          <a:lnRef idx="3">
            <a:schemeClr val="lt1"/>
          </a:lnRef>
          <a:fillRef idx="1">
            <a:schemeClr val="accent5"/>
          </a:fillRef>
          <a:effectRef idx="1">
            <a:schemeClr val="accent5"/>
          </a:effectRef>
          <a:fontRef idx="minor">
            <a:schemeClr val="lt1"/>
          </a:fontRef>
        </p:style>
        <p:txBody>
          <a:bodyPr/>
          <a:lstStyle/>
          <a:p>
            <a:pPr algn="ctr"/>
            <a:r>
              <a:rPr kumimoji="1" lang="zh-TW" altLang="en-US" dirty="0">
                <a:latin typeface="標楷體" panose="03000509000000000000" pitchFamily="65" charset="-120"/>
                <a:ea typeface="標楷體" panose="03000509000000000000" pitchFamily="65" charset="-120"/>
              </a:rPr>
              <a:t>接下來可上傳課程教材</a:t>
            </a:r>
          </a:p>
        </p:txBody>
      </p:sp>
      <p:pic>
        <p:nvPicPr>
          <p:cNvPr id="7" name="圖片 6">
            <a:extLst>
              <a:ext uri="{FF2B5EF4-FFF2-40B4-BE49-F238E27FC236}">
                <a16:creationId xmlns:a16="http://schemas.microsoft.com/office/drawing/2014/main" id="{06A6F850-E396-6941-82D2-261F29655F5C}"/>
              </a:ext>
            </a:extLst>
          </p:cNvPr>
          <p:cNvPicPr>
            <a:picLocks noChangeAspect="1"/>
          </p:cNvPicPr>
          <p:nvPr/>
        </p:nvPicPr>
        <p:blipFill>
          <a:blip r:embed="rId3"/>
          <a:stretch>
            <a:fillRect/>
          </a:stretch>
        </p:blipFill>
        <p:spPr>
          <a:xfrm>
            <a:off x="3132901" y="4076433"/>
            <a:ext cx="8179674" cy="2487426"/>
          </a:xfrm>
          <a:prstGeom prst="rect">
            <a:avLst/>
          </a:prstGeom>
        </p:spPr>
      </p:pic>
      <p:sp>
        <p:nvSpPr>
          <p:cNvPr id="6" name="矩形 5">
            <a:extLst>
              <a:ext uri="{FF2B5EF4-FFF2-40B4-BE49-F238E27FC236}">
                <a16:creationId xmlns:a16="http://schemas.microsoft.com/office/drawing/2014/main" id="{2F61EE12-C7D6-4D42-AE65-C3F3EADBBBE5}"/>
              </a:ext>
            </a:extLst>
          </p:cNvPr>
          <p:cNvSpPr/>
          <p:nvPr/>
        </p:nvSpPr>
        <p:spPr>
          <a:xfrm>
            <a:off x="2678546" y="2838849"/>
            <a:ext cx="1071418" cy="9051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2F61EE12-C7D6-4D42-AE65-C3F3EADBBBE5}"/>
              </a:ext>
            </a:extLst>
          </p:cNvPr>
          <p:cNvSpPr/>
          <p:nvPr/>
        </p:nvSpPr>
        <p:spPr>
          <a:xfrm>
            <a:off x="6151319" y="5448123"/>
            <a:ext cx="1089989" cy="4354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角矩形圖說文字 2"/>
          <p:cNvSpPr/>
          <p:nvPr/>
        </p:nvSpPr>
        <p:spPr>
          <a:xfrm>
            <a:off x="6428509" y="1662545"/>
            <a:ext cx="4627418" cy="1607128"/>
          </a:xfrm>
          <a:prstGeom prst="wedgeRoundRectCallout">
            <a:avLst>
              <a:gd name="adj1" fmla="val -38797"/>
              <a:gd name="adj2" fmla="val 8893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800" dirty="0" smtClean="0">
                <a:latin typeface="標楷體" panose="03000509000000000000" pitchFamily="65" charset="-120"/>
                <a:ea typeface="標楷體" panose="03000509000000000000" pitchFamily="65" charset="-120"/>
              </a:rPr>
              <a:t>上傳課程教材資料</a:t>
            </a:r>
            <a:r>
              <a:rPr lang="en-US" altLang="zh-TW" sz="2800" dirty="0" smtClean="0">
                <a:latin typeface="標楷體" panose="03000509000000000000" pitchFamily="65" charset="-120"/>
                <a:ea typeface="標楷體" panose="03000509000000000000" pitchFamily="65" charset="-120"/>
              </a:rPr>
              <a:t/>
            </a:r>
            <a:br>
              <a:rPr lang="en-US" altLang="zh-TW" sz="2800" dirty="0" smtClean="0">
                <a:latin typeface="標楷體" panose="03000509000000000000" pitchFamily="65" charset="-120"/>
                <a:ea typeface="標楷體" panose="03000509000000000000" pitchFamily="65" charset="-120"/>
              </a:rPr>
            </a:br>
            <a:r>
              <a:rPr lang="en-US" altLang="zh-TW" sz="2800" dirty="0" err="1" smtClean="0">
                <a:latin typeface="標楷體" panose="03000509000000000000" pitchFamily="65" charset="-120"/>
                <a:ea typeface="標楷體" panose="03000509000000000000" pitchFamily="65" charset="-120"/>
              </a:rPr>
              <a:t>ppt</a:t>
            </a:r>
            <a:r>
              <a:rPr lang="zh-TW" altLang="en-US" sz="2800" dirty="0" smtClean="0">
                <a:latin typeface="標楷體" panose="03000509000000000000" pitchFamily="65" charset="-120"/>
                <a:ea typeface="標楷體" panose="03000509000000000000" pitchFamily="65" charset="-120"/>
              </a:rPr>
              <a:t>、影音檔等</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07275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6BFCA80-BC59-E84E-906B-683740C4CD09}"/>
              </a:ext>
            </a:extLst>
          </p:cNvPr>
          <p:cNvPicPr>
            <a:picLocks noGrp="1" noChangeAspect="1"/>
          </p:cNvPicPr>
          <p:nvPr>
            <p:ph idx="1"/>
          </p:nvPr>
        </p:nvPicPr>
        <p:blipFill>
          <a:blip r:embed="rId2"/>
          <a:stretch>
            <a:fillRect/>
          </a:stretch>
        </p:blipFill>
        <p:spPr>
          <a:xfrm>
            <a:off x="127000" y="1067088"/>
            <a:ext cx="8978640" cy="4770293"/>
          </a:xfrm>
        </p:spPr>
      </p:pic>
      <p:sp>
        <p:nvSpPr>
          <p:cNvPr id="2" name="標題 1">
            <a:extLst>
              <a:ext uri="{FF2B5EF4-FFF2-40B4-BE49-F238E27FC236}">
                <a16:creationId xmlns:a16="http://schemas.microsoft.com/office/drawing/2014/main" id="{AD15C0CA-C20E-CD47-A8E3-EE7264A385F3}"/>
              </a:ext>
            </a:extLst>
          </p:cNvPr>
          <p:cNvSpPr>
            <a:spLocks noGrp="1"/>
          </p:cNvSpPr>
          <p:nvPr>
            <p:ph type="title"/>
          </p:nvPr>
        </p:nvSpPr>
        <p:spPr>
          <a:xfrm>
            <a:off x="7850909" y="3121891"/>
            <a:ext cx="4073236" cy="2844800"/>
          </a:xfrm>
        </p:spPr>
        <p:style>
          <a:lnRef idx="1">
            <a:schemeClr val="accent5"/>
          </a:lnRef>
          <a:fillRef idx="2">
            <a:schemeClr val="accent5"/>
          </a:fillRef>
          <a:effectRef idx="1">
            <a:schemeClr val="accent5"/>
          </a:effectRef>
          <a:fontRef idx="minor">
            <a:schemeClr val="dk1"/>
          </a:fontRef>
        </p:style>
        <p:txBody>
          <a:bodyPr>
            <a:normAutofit/>
          </a:bodyPr>
          <a:lstStyle/>
          <a:p>
            <a:r>
              <a:rPr kumimoji="1" lang="zh-CN" altLang="en-US" sz="3200" dirty="0">
                <a:latin typeface="標楷體" panose="03000509000000000000" pitchFamily="65" charset="-120"/>
                <a:ea typeface="標楷體" panose="03000509000000000000" pitchFamily="65" charset="-120"/>
              </a:rPr>
              <a:t>學生收信，點選連結進入</a:t>
            </a:r>
            <a:r>
              <a:rPr kumimoji="1" lang="en-US" altLang="zh-CN" sz="3200" dirty="0">
                <a:latin typeface="標楷體" panose="03000509000000000000" pitchFamily="65" charset="-120"/>
                <a:ea typeface="標楷體" panose="03000509000000000000" pitchFamily="65" charset="-120"/>
              </a:rPr>
              <a:t>Teams</a:t>
            </a:r>
            <a:r>
              <a:rPr kumimoji="1" lang="zh-CN" altLang="en-US" sz="3200" dirty="0">
                <a:latin typeface="標楷體" panose="03000509000000000000" pitchFamily="65" charset="-120"/>
                <a:ea typeface="標楷體" panose="03000509000000000000" pitchFamily="65" charset="-120"/>
              </a:rPr>
              <a:t>並進入教師所建立的團隊</a:t>
            </a:r>
            <a:r>
              <a:rPr kumimoji="1" lang="zh-TW" altLang="en-US" sz="3200" dirty="0">
                <a:latin typeface="標楷體" panose="03000509000000000000" pitchFamily="65" charset="-120"/>
                <a:ea typeface="標楷體" panose="03000509000000000000" pitchFamily="65" charset="-120"/>
              </a:rPr>
              <a:t>，或直接以</a:t>
            </a:r>
            <a:r>
              <a:rPr kumimoji="1" lang="en-US" altLang="zh-TW" sz="3200" dirty="0">
                <a:latin typeface="標楷體" panose="03000509000000000000" pitchFamily="65" charset="-120"/>
                <a:ea typeface="標楷體" panose="03000509000000000000" pitchFamily="65" charset="-120"/>
              </a:rPr>
              <a:t>ms.edu.tw</a:t>
            </a:r>
            <a:r>
              <a:rPr kumimoji="1" lang="zh-TW" altLang="en-US" sz="3200" dirty="0">
                <a:latin typeface="標楷體" panose="03000509000000000000" pitchFamily="65" charset="-120"/>
                <a:ea typeface="標楷體" panose="03000509000000000000" pitchFamily="65" charset="-120"/>
              </a:rPr>
              <a:t>帳號登入</a:t>
            </a:r>
            <a:r>
              <a:rPr kumimoji="1" lang="en-US" altLang="zh-TW" sz="3200" dirty="0">
                <a:latin typeface="標楷體" panose="03000509000000000000" pitchFamily="65" charset="-120"/>
                <a:ea typeface="標楷體" panose="03000509000000000000" pitchFamily="65" charset="-120"/>
              </a:rPr>
              <a:t>Teams</a:t>
            </a:r>
            <a:endParaRPr kumimoji="1"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629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78182" y="365125"/>
            <a:ext cx="8564418" cy="946439"/>
          </a:xfrm>
        </p:spPr>
        <p:style>
          <a:lnRef idx="3">
            <a:schemeClr val="lt1"/>
          </a:lnRef>
          <a:fillRef idx="1">
            <a:schemeClr val="accent5"/>
          </a:fillRef>
          <a:effectRef idx="1">
            <a:schemeClr val="accent5"/>
          </a:effectRef>
          <a:fontRef idx="minor">
            <a:schemeClr val="lt1"/>
          </a:fontRef>
        </p:style>
        <p:txBody>
          <a:bodyPr>
            <a:normAutofit/>
          </a:bodyPr>
          <a:lstStyle/>
          <a:p>
            <a:pPr algn="ctr"/>
            <a:r>
              <a:rPr lang="zh-TW" altLang="en-US" dirty="0">
                <a:latin typeface="標楷體" panose="03000509000000000000" pitchFamily="65" charset="-120"/>
                <a:ea typeface="標楷體" panose="03000509000000000000" pitchFamily="65" charset="-120"/>
              </a:rPr>
              <a:t>學生點選教師所開啟之</a:t>
            </a:r>
            <a:r>
              <a:rPr lang="zh-TW" altLang="en-US" dirty="0" smtClean="0">
                <a:latin typeface="標楷體" panose="03000509000000000000" pitchFamily="65" charset="-120"/>
                <a:ea typeface="標楷體" panose="03000509000000000000" pitchFamily="65" charset="-120"/>
              </a:rPr>
              <a:t>團隊</a:t>
            </a:r>
            <a:endParaRPr lang="zh-TW" altLang="en-US" dirty="0">
              <a:latin typeface="標楷體" panose="03000509000000000000" pitchFamily="65" charset="-120"/>
              <a:ea typeface="標楷體" panose="03000509000000000000" pitchFamily="65" charset="-120"/>
            </a:endParaRPr>
          </a:p>
        </p:txBody>
      </p:sp>
      <p:pic>
        <p:nvPicPr>
          <p:cNvPr id="4" name="內容版面配置區 3" descr="畫面剪輯"/>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229" y="1825625"/>
            <a:ext cx="8267541" cy="4351338"/>
          </a:xfrm>
        </p:spPr>
      </p:pic>
      <p:sp>
        <p:nvSpPr>
          <p:cNvPr id="3" name="圓角矩形圖說文字 2"/>
          <p:cNvSpPr/>
          <p:nvPr/>
        </p:nvSpPr>
        <p:spPr>
          <a:xfrm>
            <a:off x="4673600" y="2521527"/>
            <a:ext cx="3140364" cy="1810328"/>
          </a:xfrm>
          <a:prstGeom prst="wedgeRoundRectCallout">
            <a:avLst>
              <a:gd name="adj1" fmla="val -65590"/>
              <a:gd name="adj2" fmla="val 2321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3200" dirty="0">
                <a:latin typeface="標楷體" panose="03000509000000000000" pitchFamily="65" charset="-120"/>
                <a:ea typeface="標楷體" panose="03000509000000000000" pitchFamily="65" charset="-120"/>
              </a:rPr>
              <a:t>本例</a:t>
            </a:r>
            <a:r>
              <a:rPr lang="zh-TW" altLang="en-US" sz="3200" dirty="0" smtClean="0">
                <a:latin typeface="標楷體" panose="03000509000000000000" pitchFamily="65" charset="-120"/>
                <a:ea typeface="標楷體" panose="03000509000000000000" pitchFamily="65" charset="-120"/>
              </a:rPr>
              <a:t>為</a:t>
            </a:r>
            <a:r>
              <a:rPr lang="zh-TW" altLang="en-US" sz="3200" dirty="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防疫</a:t>
            </a:r>
            <a:r>
              <a:rPr lang="zh-TW" altLang="en-US" sz="3200" dirty="0">
                <a:latin typeface="標楷體" panose="03000509000000000000" pitchFamily="65" charset="-120"/>
                <a:ea typeface="標楷體" panose="03000509000000000000" pitchFamily="65" charset="-120"/>
              </a:rPr>
              <a:t>課程不</a:t>
            </a:r>
            <a:r>
              <a:rPr lang="zh-TW" altLang="en-US" sz="3200" dirty="0" smtClean="0">
                <a:latin typeface="標楷體" panose="03000509000000000000" pitchFamily="65" charset="-120"/>
                <a:ea typeface="標楷體" panose="03000509000000000000" pitchFamily="65" charset="-120"/>
              </a:rPr>
              <a:t>中斷」</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33813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033000" cy="1306657"/>
          </a:xfrm>
        </p:spPr>
        <p:style>
          <a:lnRef idx="3">
            <a:schemeClr val="lt1"/>
          </a:lnRef>
          <a:fillRef idx="1">
            <a:schemeClr val="accent5"/>
          </a:fillRef>
          <a:effectRef idx="1">
            <a:schemeClr val="accent5"/>
          </a:effectRef>
          <a:fontRef idx="minor">
            <a:schemeClr val="lt1"/>
          </a:fontRef>
        </p:style>
        <p:txBody>
          <a:bodyPr/>
          <a:lstStyle/>
          <a:p>
            <a:pPr algn="ctr"/>
            <a:r>
              <a:rPr lang="zh-TW" altLang="en-US" dirty="0">
                <a:latin typeface="標楷體" panose="03000509000000000000" pitchFamily="65" charset="-120"/>
                <a:ea typeface="標楷體" panose="03000509000000000000" pitchFamily="65" charset="-120"/>
              </a:rPr>
              <a:t>教師點選立即開會按鈕開始遠距</a:t>
            </a:r>
            <a:r>
              <a:rPr lang="zh-TW" altLang="en-US" dirty="0" smtClean="0">
                <a:latin typeface="標楷體" panose="03000509000000000000" pitchFamily="65" charset="-120"/>
                <a:ea typeface="標楷體" panose="03000509000000000000" pitchFamily="65" charset="-120"/>
              </a:rPr>
              <a:t>教學</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smtClean="0">
                <a:latin typeface="標楷體" panose="03000509000000000000" pitchFamily="65" charset="-120"/>
                <a:ea typeface="標楷體" panose="03000509000000000000" pitchFamily="65" charset="-120"/>
              </a:rPr>
              <a:t>學生</a:t>
            </a:r>
            <a:r>
              <a:rPr lang="zh-TW" altLang="en-US" dirty="0">
                <a:latin typeface="標楷體" panose="03000509000000000000" pitchFamily="65" charset="-120"/>
                <a:ea typeface="標楷體" panose="03000509000000000000" pitchFamily="65" charset="-120"/>
              </a:rPr>
              <a:t>選擇加入即可開始教學</a:t>
            </a:r>
          </a:p>
        </p:txBody>
      </p:sp>
      <p:pic>
        <p:nvPicPr>
          <p:cNvPr id="4" name="內容版面配置區 3"/>
          <p:cNvPicPr>
            <a:picLocks noGrp="1" noChangeAspect="1"/>
          </p:cNvPicPr>
          <p:nvPr>
            <p:ph idx="1"/>
          </p:nvPr>
        </p:nvPicPr>
        <p:blipFill>
          <a:blip r:embed="rId2"/>
          <a:stretch>
            <a:fillRect/>
          </a:stretch>
        </p:blipFill>
        <p:spPr>
          <a:xfrm>
            <a:off x="838200" y="2258462"/>
            <a:ext cx="11202878" cy="1214291"/>
          </a:xfrm>
          <a:prstGeom prst="rect">
            <a:avLst/>
          </a:prstGeom>
        </p:spPr>
      </p:pic>
      <p:sp>
        <p:nvSpPr>
          <p:cNvPr id="5" name="矩形 4"/>
          <p:cNvSpPr/>
          <p:nvPr/>
        </p:nvSpPr>
        <p:spPr>
          <a:xfrm>
            <a:off x="3605459" y="2889448"/>
            <a:ext cx="518362" cy="590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3176470" y="3486367"/>
            <a:ext cx="1644912" cy="461665"/>
          </a:xfrm>
          <a:prstGeom prst="rect">
            <a:avLst/>
          </a:prstGeom>
          <a:noFill/>
        </p:spPr>
        <p:txBody>
          <a:bodyPr wrap="square" rtlCol="0">
            <a:spAutoFit/>
          </a:bodyPr>
          <a:lstStyle/>
          <a:p>
            <a:pPr algn="ctr"/>
            <a:r>
              <a:rPr lang="zh-TW" altLang="en-US" sz="2400" b="1" dirty="0">
                <a:solidFill>
                  <a:srgbClr val="FF0000"/>
                </a:solidFill>
                <a:latin typeface="標楷體" panose="03000509000000000000" pitchFamily="65" charset="-120"/>
                <a:ea typeface="標楷體" panose="03000509000000000000" pitchFamily="65" charset="-120"/>
              </a:rPr>
              <a:t>立即開會</a:t>
            </a:r>
          </a:p>
        </p:txBody>
      </p:sp>
      <p:pic>
        <p:nvPicPr>
          <p:cNvPr id="7" name="圖片 6"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62392"/>
            <a:ext cx="8731699" cy="2095608"/>
          </a:xfrm>
          <a:prstGeom prst="rect">
            <a:avLst/>
          </a:prstGeom>
        </p:spPr>
      </p:pic>
      <p:sp>
        <p:nvSpPr>
          <p:cNvPr id="8" name="文字方塊 7"/>
          <p:cNvSpPr txBox="1"/>
          <p:nvPr/>
        </p:nvSpPr>
        <p:spPr>
          <a:xfrm>
            <a:off x="838200" y="1789909"/>
            <a:ext cx="1376341" cy="584775"/>
          </a:xfrm>
          <a:prstGeom prst="rect">
            <a:avLst/>
          </a:prstGeom>
          <a:noFill/>
        </p:spPr>
        <p:txBody>
          <a:bodyPr wrap="square" rtlCol="0">
            <a:spAutoFit/>
          </a:bodyPr>
          <a:lstStyle/>
          <a:p>
            <a:r>
              <a:rPr lang="zh-TW" altLang="en-US" sz="3200" b="1" dirty="0">
                <a:solidFill>
                  <a:srgbClr val="FF0000"/>
                </a:solidFill>
                <a:latin typeface="標楷體" panose="03000509000000000000" pitchFamily="65" charset="-120"/>
                <a:ea typeface="標楷體" panose="03000509000000000000" pitchFamily="65" charset="-120"/>
              </a:rPr>
              <a:t>教師</a:t>
            </a:r>
          </a:p>
        </p:txBody>
      </p:sp>
      <p:sp>
        <p:nvSpPr>
          <p:cNvPr id="9" name="文字方塊 8"/>
          <p:cNvSpPr txBox="1"/>
          <p:nvPr/>
        </p:nvSpPr>
        <p:spPr>
          <a:xfrm>
            <a:off x="838200" y="4206951"/>
            <a:ext cx="1376341" cy="584775"/>
          </a:xfrm>
          <a:prstGeom prst="rect">
            <a:avLst/>
          </a:prstGeom>
          <a:noFill/>
        </p:spPr>
        <p:txBody>
          <a:bodyPr wrap="square" rtlCol="0">
            <a:spAutoFit/>
          </a:bodyPr>
          <a:lstStyle/>
          <a:p>
            <a:r>
              <a:rPr lang="zh-TW" altLang="en-US" sz="3200" b="1" dirty="0">
                <a:solidFill>
                  <a:srgbClr val="FF0000"/>
                </a:solidFill>
                <a:latin typeface="標楷體" panose="03000509000000000000" pitchFamily="65" charset="-120"/>
                <a:ea typeface="標楷體" panose="03000509000000000000" pitchFamily="65" charset="-120"/>
              </a:rPr>
              <a:t>學生</a:t>
            </a:r>
          </a:p>
        </p:txBody>
      </p:sp>
    </p:spTree>
    <p:extLst>
      <p:ext uri="{BB962C8B-B14F-4D97-AF65-F5344CB8AC3E}">
        <p14:creationId xmlns:p14="http://schemas.microsoft.com/office/powerpoint/2010/main" val="2052426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03127" y="725344"/>
            <a:ext cx="3622964" cy="1796183"/>
          </a:xfrm>
        </p:spPr>
        <p:txBody>
          <a:bodyPr>
            <a:normAutofit/>
          </a:bodyPr>
          <a:lstStyle/>
          <a:p>
            <a:r>
              <a:rPr lang="zh-TW" altLang="en-US" sz="3600" dirty="0" smtClean="0">
                <a:latin typeface="標楷體" panose="03000509000000000000" pitchFamily="65" charset="-120"/>
                <a:ea typeface="標楷體" panose="03000509000000000000" pitchFamily="65" charset="-120"/>
              </a:rPr>
              <a:t>打入會議名稱</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點選立即開</a:t>
            </a:r>
            <a:r>
              <a:rPr lang="zh-TW" altLang="en-US" sz="3600" dirty="0">
                <a:latin typeface="標楷體" panose="03000509000000000000" pitchFamily="65" charset="-120"/>
                <a:ea typeface="標楷體" panose="03000509000000000000" pitchFamily="65" charset="-120"/>
              </a:rPr>
              <a:t>會</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讓防火牆通過</a:t>
            </a:r>
            <a:endParaRPr lang="zh-TW" altLang="en-US" sz="3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65</a:t>
            </a:fld>
            <a:endParaRPr lang="zh-TW" altLang="en-US"/>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28260"/>
          <a:stretch/>
        </p:blipFill>
        <p:spPr>
          <a:xfrm>
            <a:off x="193964" y="493136"/>
            <a:ext cx="7215910" cy="5657849"/>
          </a:xfrm>
          <a:prstGeom prst="rect">
            <a:avLst/>
          </a:prstGeom>
        </p:spPr>
      </p:pic>
      <p:pic>
        <p:nvPicPr>
          <p:cNvPr id="6" name="內容版面配置區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999" t="151" b="18127"/>
          <a:stretch/>
        </p:blipFill>
        <p:spPr>
          <a:xfrm>
            <a:off x="5708072" y="2982911"/>
            <a:ext cx="5801849" cy="3556001"/>
          </a:xfrm>
        </p:spPr>
      </p:pic>
      <p:sp>
        <p:nvSpPr>
          <p:cNvPr id="7" name="矩形 6"/>
          <p:cNvSpPr/>
          <p:nvPr/>
        </p:nvSpPr>
        <p:spPr>
          <a:xfrm>
            <a:off x="3051277" y="3322060"/>
            <a:ext cx="1446832" cy="590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166490" y="5173951"/>
            <a:ext cx="1216406" cy="590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835472" y="6075579"/>
            <a:ext cx="1142273" cy="3879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44275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C95346-C200-D641-8E68-D055953812B9}"/>
              </a:ext>
            </a:extLst>
          </p:cNvPr>
          <p:cNvSpPr>
            <a:spLocks noGrp="1"/>
          </p:cNvSpPr>
          <p:nvPr>
            <p:ph type="title"/>
          </p:nvPr>
        </p:nvSpPr>
        <p:spPr>
          <a:xfrm>
            <a:off x="3519237" y="559090"/>
            <a:ext cx="4571114" cy="724766"/>
          </a:xfrm>
        </p:spPr>
        <p:style>
          <a:lnRef idx="3">
            <a:schemeClr val="lt1"/>
          </a:lnRef>
          <a:fillRef idx="1">
            <a:schemeClr val="accent5"/>
          </a:fillRef>
          <a:effectRef idx="1">
            <a:schemeClr val="accent5"/>
          </a:effectRef>
          <a:fontRef idx="minor">
            <a:schemeClr val="lt1"/>
          </a:fontRef>
        </p:style>
        <p:txBody>
          <a:bodyPr>
            <a:normAutofit/>
          </a:bodyPr>
          <a:lstStyle/>
          <a:p>
            <a:pPr algn="ctr"/>
            <a:r>
              <a:rPr kumimoji="1" lang="zh-TW" altLang="en-US" dirty="0" smtClean="0">
                <a:latin typeface="標楷體" panose="03000509000000000000" pitchFamily="65" charset="-120"/>
                <a:ea typeface="標楷體" panose="03000509000000000000" pitchFamily="65" charset="-120"/>
              </a:rPr>
              <a:t>線上教學</a:t>
            </a:r>
            <a:endParaRPr kumimoji="1" lang="zh-TW" altLang="en-US" dirty="0">
              <a:latin typeface="標楷體" panose="03000509000000000000" pitchFamily="65" charset="-120"/>
              <a:ea typeface="標楷體" panose="03000509000000000000" pitchFamily="65" charset="-120"/>
            </a:endParaRPr>
          </a:p>
        </p:txBody>
      </p:sp>
      <p:pic>
        <p:nvPicPr>
          <p:cNvPr id="5" name="內容版面配置區 4">
            <a:extLst>
              <a:ext uri="{FF2B5EF4-FFF2-40B4-BE49-F238E27FC236}">
                <a16:creationId xmlns:a16="http://schemas.microsoft.com/office/drawing/2014/main" id="{54563E7F-8188-C94B-A0C0-EAE5617126BB}"/>
              </a:ext>
            </a:extLst>
          </p:cNvPr>
          <p:cNvPicPr>
            <a:picLocks noGrp="1" noChangeAspect="1"/>
          </p:cNvPicPr>
          <p:nvPr>
            <p:ph idx="1"/>
          </p:nvPr>
        </p:nvPicPr>
        <p:blipFill>
          <a:blip r:embed="rId2"/>
          <a:stretch>
            <a:fillRect/>
          </a:stretch>
        </p:blipFill>
        <p:spPr>
          <a:xfrm>
            <a:off x="183224" y="2345118"/>
            <a:ext cx="4742122" cy="3575878"/>
          </a:xfrm>
        </p:spPr>
      </p:pic>
      <p:pic>
        <p:nvPicPr>
          <p:cNvPr id="8" name="圖片 7">
            <a:extLst>
              <a:ext uri="{FF2B5EF4-FFF2-40B4-BE49-F238E27FC236}">
                <a16:creationId xmlns:a16="http://schemas.microsoft.com/office/drawing/2014/main" id="{35EC8DEA-09D3-6044-B6F2-156CB927B4E0}"/>
              </a:ext>
            </a:extLst>
          </p:cNvPr>
          <p:cNvPicPr>
            <a:picLocks noChangeAspect="1"/>
          </p:cNvPicPr>
          <p:nvPr/>
        </p:nvPicPr>
        <p:blipFill>
          <a:blip r:embed="rId3"/>
          <a:stretch>
            <a:fillRect/>
          </a:stretch>
        </p:blipFill>
        <p:spPr>
          <a:xfrm>
            <a:off x="5334859" y="2335882"/>
            <a:ext cx="6323998" cy="2925305"/>
          </a:xfrm>
          <a:prstGeom prst="rect">
            <a:avLst/>
          </a:prstGeom>
        </p:spPr>
      </p:pic>
      <p:sp>
        <p:nvSpPr>
          <p:cNvPr id="9" name="矩形 8">
            <a:extLst>
              <a:ext uri="{FF2B5EF4-FFF2-40B4-BE49-F238E27FC236}">
                <a16:creationId xmlns:a16="http://schemas.microsoft.com/office/drawing/2014/main" id="{B153E06E-51BA-F445-9824-13F2429F6999}"/>
              </a:ext>
            </a:extLst>
          </p:cNvPr>
          <p:cNvSpPr/>
          <p:nvPr/>
        </p:nvSpPr>
        <p:spPr>
          <a:xfrm>
            <a:off x="2948174" y="5026738"/>
            <a:ext cx="386153" cy="4688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DB87404C-B14E-6D4F-BE95-A877AF217A24}"/>
              </a:ext>
            </a:extLst>
          </p:cNvPr>
          <p:cNvSpPr txBox="1"/>
          <p:nvPr/>
        </p:nvSpPr>
        <p:spPr>
          <a:xfrm>
            <a:off x="2153846" y="5911760"/>
            <a:ext cx="2602881" cy="646331"/>
          </a:xfrm>
          <a:prstGeom prst="rect">
            <a:avLst/>
          </a:prstGeom>
          <a:noFill/>
        </p:spPr>
        <p:txBody>
          <a:bodyPr wrap="square" rtlCol="0">
            <a:spAutoFit/>
          </a:bodyPr>
          <a:lstStyle/>
          <a:p>
            <a:r>
              <a:rPr lang="zh-TW" altLang="en-US" sz="3600" dirty="0" smtClean="0">
                <a:solidFill>
                  <a:srgbClr val="FF0000"/>
                </a:solidFill>
                <a:latin typeface="標楷體" panose="03000509000000000000" pitchFamily="65" charset="-120"/>
                <a:ea typeface="標楷體" panose="03000509000000000000" pitchFamily="65" charset="-120"/>
              </a:rPr>
              <a:t>分享資料</a:t>
            </a:r>
            <a:endParaRPr lang="zh-TW" altLang="en-US" sz="3600" dirty="0">
              <a:solidFill>
                <a:srgbClr val="FF0000"/>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5414023" y="5495636"/>
            <a:ext cx="5570756"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kumimoji="1" lang="zh-TW" altLang="en-US" sz="2800" dirty="0">
                <a:latin typeface="標楷體" panose="03000509000000000000" pitchFamily="65" charset="-120"/>
                <a:ea typeface="標楷體" panose="03000509000000000000" pitchFamily="65" charset="-120"/>
              </a:rPr>
              <a:t>分享教師桌面或投影片等相關資料</a:t>
            </a:r>
            <a:endParaRPr lang="zh-TW" altLang="en-US" sz="2800" dirty="0"/>
          </a:p>
        </p:txBody>
      </p:sp>
      <p:sp>
        <p:nvSpPr>
          <p:cNvPr id="11" name="矩形 10">
            <a:extLst>
              <a:ext uri="{FF2B5EF4-FFF2-40B4-BE49-F238E27FC236}">
                <a16:creationId xmlns:a16="http://schemas.microsoft.com/office/drawing/2014/main" id="{B153E06E-51BA-F445-9824-13F2429F6999}"/>
              </a:ext>
            </a:extLst>
          </p:cNvPr>
          <p:cNvSpPr/>
          <p:nvPr/>
        </p:nvSpPr>
        <p:spPr>
          <a:xfrm>
            <a:off x="5414023" y="3362036"/>
            <a:ext cx="3545250" cy="18103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569330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AD3DC0-B15A-734F-A6D9-0A8CC613F8E8}"/>
              </a:ext>
            </a:extLst>
          </p:cNvPr>
          <p:cNvSpPr>
            <a:spLocks noGrp="1"/>
          </p:cNvSpPr>
          <p:nvPr>
            <p:ph type="title"/>
          </p:nvPr>
        </p:nvSpPr>
        <p:spPr>
          <a:xfrm>
            <a:off x="1271438" y="263525"/>
            <a:ext cx="8571061" cy="1325563"/>
          </a:xfrm>
        </p:spPr>
        <p:style>
          <a:lnRef idx="3">
            <a:schemeClr val="lt1"/>
          </a:lnRef>
          <a:fillRef idx="1">
            <a:schemeClr val="accent5"/>
          </a:fillRef>
          <a:effectRef idx="1">
            <a:schemeClr val="accent5"/>
          </a:effectRef>
          <a:fontRef idx="minor">
            <a:schemeClr val="lt1"/>
          </a:fontRef>
        </p:style>
        <p:txBody>
          <a:bodyPr/>
          <a:lstStyle/>
          <a:p>
            <a:pPr algn="ctr"/>
            <a:r>
              <a:rPr kumimoji="1" lang="zh-TW" altLang="en-US" dirty="0" smtClean="0">
                <a:latin typeface="標楷體" panose="03000509000000000000" pitchFamily="65" charset="-120"/>
                <a:ea typeface="標楷體" panose="03000509000000000000" pitchFamily="65" charset="-120"/>
              </a:rPr>
              <a:t>師生遠</a:t>
            </a:r>
            <a:r>
              <a:rPr kumimoji="1" lang="zh-TW" altLang="en-US" dirty="0">
                <a:latin typeface="標楷體" panose="03000509000000000000" pitchFamily="65" charset="-120"/>
                <a:ea typeface="標楷體" panose="03000509000000000000" pitchFamily="65" charset="-120"/>
              </a:rPr>
              <a:t>距</a:t>
            </a:r>
            <a:r>
              <a:rPr kumimoji="1" lang="zh-TW" altLang="en-US" dirty="0" smtClean="0">
                <a:latin typeface="標楷體" panose="03000509000000000000" pitchFamily="65" charset="-120"/>
                <a:ea typeface="標楷體" panose="03000509000000000000" pitchFamily="65" charset="-120"/>
              </a:rPr>
              <a:t>教學</a:t>
            </a:r>
            <a:r>
              <a:rPr kumimoji="1" lang="en-US" altLang="zh-TW" dirty="0" smtClean="0">
                <a:latin typeface="標楷體" panose="03000509000000000000" pitchFamily="65" charset="-120"/>
                <a:ea typeface="標楷體" panose="03000509000000000000" pitchFamily="65" charset="-120"/>
              </a:rPr>
              <a:t/>
            </a:r>
            <a:br>
              <a:rPr kumimoji="1" lang="en-US" altLang="zh-TW" dirty="0" smtClean="0">
                <a:latin typeface="標楷體" panose="03000509000000000000" pitchFamily="65" charset="-120"/>
                <a:ea typeface="標楷體" panose="03000509000000000000" pitchFamily="65" charset="-120"/>
              </a:rPr>
            </a:br>
            <a:r>
              <a:rPr kumimoji="1" lang="zh-TW" altLang="en-US" dirty="0" smtClean="0">
                <a:latin typeface="標楷體" panose="03000509000000000000" pitchFamily="65" charset="-120"/>
                <a:ea typeface="標楷體" panose="03000509000000000000" pitchFamily="65" charset="-120"/>
              </a:rPr>
              <a:t>搭配</a:t>
            </a:r>
            <a:r>
              <a:rPr kumimoji="1" lang="zh-TW" altLang="en-US" dirty="0">
                <a:latin typeface="標楷體" panose="03000509000000000000" pitchFamily="65" charset="-120"/>
                <a:ea typeface="標楷體" panose="03000509000000000000" pitchFamily="65" charset="-120"/>
              </a:rPr>
              <a:t>白板等功能讓教學更直覺</a:t>
            </a:r>
          </a:p>
        </p:txBody>
      </p:sp>
      <p:pic>
        <p:nvPicPr>
          <p:cNvPr id="5" name="內容版面配置區 4">
            <a:extLst>
              <a:ext uri="{FF2B5EF4-FFF2-40B4-BE49-F238E27FC236}">
                <a16:creationId xmlns:a16="http://schemas.microsoft.com/office/drawing/2014/main" id="{0D8682A1-FB45-6245-9ADE-CF251E37319B}"/>
              </a:ext>
            </a:extLst>
          </p:cNvPr>
          <p:cNvPicPr>
            <a:picLocks noGrp="1" noChangeAspect="1"/>
          </p:cNvPicPr>
          <p:nvPr>
            <p:ph idx="1"/>
          </p:nvPr>
        </p:nvPicPr>
        <p:blipFill>
          <a:blip r:embed="rId2"/>
          <a:stretch>
            <a:fillRect/>
          </a:stretch>
        </p:blipFill>
        <p:spPr>
          <a:xfrm>
            <a:off x="1110955" y="1954933"/>
            <a:ext cx="7543517" cy="4571194"/>
          </a:xfrm>
        </p:spPr>
      </p:pic>
    </p:spTree>
    <p:extLst>
      <p:ext uri="{BB962C8B-B14F-4D97-AF65-F5344CB8AC3E}">
        <p14:creationId xmlns:p14="http://schemas.microsoft.com/office/powerpoint/2010/main" val="39312473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圖: 接點 1">
            <a:extLst>
              <a:ext uri="{FF2B5EF4-FFF2-40B4-BE49-F238E27FC236}">
                <a16:creationId xmlns:a16="http://schemas.microsoft.com/office/drawing/2014/main" id="{BC2B1F40-BB91-47B9-B4E0-0C67F8838371}"/>
              </a:ext>
            </a:extLst>
          </p:cNvPr>
          <p:cNvSpPr/>
          <p:nvPr/>
        </p:nvSpPr>
        <p:spPr>
          <a:xfrm>
            <a:off x="-1631578" y="697843"/>
            <a:ext cx="12147177" cy="8014448"/>
          </a:xfrm>
          <a:prstGeom prst="flowChartConnector">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4" name="投影片編號版面配置區 3"/>
          <p:cNvSpPr>
            <a:spLocks noGrp="1"/>
          </p:cNvSpPr>
          <p:nvPr>
            <p:ph type="sldNum" sz="quarter" idx="12"/>
          </p:nvPr>
        </p:nvSpPr>
        <p:spPr/>
        <p:txBody>
          <a:bodyPr/>
          <a:lstStyle/>
          <a:p>
            <a:fld id="{E699375F-2B7D-4E16-A24E-8403D0D8B794}" type="slidenum">
              <a:rPr lang="zh-TW" altLang="en-US" smtClean="0"/>
              <a:t>68</a:t>
            </a:fld>
            <a:endParaRPr lang="zh-TW" altLang="en-US"/>
          </a:p>
        </p:txBody>
      </p:sp>
      <p:sp>
        <p:nvSpPr>
          <p:cNvPr id="5" name="標題 1"/>
          <p:cNvSpPr txBox="1">
            <a:spLocks/>
          </p:cNvSpPr>
          <p:nvPr/>
        </p:nvSpPr>
        <p:spPr>
          <a:xfrm>
            <a:off x="2275819" y="2783168"/>
            <a:ext cx="6599240" cy="203844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en-US" altLang="zh-TW"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謝謝指教</a:t>
            </a:r>
            <a:r>
              <a:rPr lang="en-US" altLang="zh-TW"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流程圖: 接點 2">
            <a:extLst>
              <a:ext uri="{FF2B5EF4-FFF2-40B4-BE49-F238E27FC236}">
                <a16:creationId xmlns:a16="http://schemas.microsoft.com/office/drawing/2014/main" id="{55C57D66-FBEA-4A3B-B94F-D5EC261BD590}"/>
              </a:ext>
            </a:extLst>
          </p:cNvPr>
          <p:cNvSpPr/>
          <p:nvPr/>
        </p:nvSpPr>
        <p:spPr>
          <a:xfrm>
            <a:off x="8794376" y="945262"/>
            <a:ext cx="1721223" cy="1721223"/>
          </a:xfrm>
          <a:prstGeom prst="flowChartConnector">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p>
        </p:txBody>
      </p:sp>
      <p:sp>
        <p:nvSpPr>
          <p:cNvPr id="6" name="流程圖: 接點 5">
            <a:extLst>
              <a:ext uri="{FF2B5EF4-FFF2-40B4-BE49-F238E27FC236}">
                <a16:creationId xmlns:a16="http://schemas.microsoft.com/office/drawing/2014/main" id="{7238C093-FEF3-4118-9D09-2E6659237D7E}"/>
              </a:ext>
            </a:extLst>
          </p:cNvPr>
          <p:cNvSpPr/>
          <p:nvPr/>
        </p:nvSpPr>
        <p:spPr>
          <a:xfrm>
            <a:off x="11037793" y="4651278"/>
            <a:ext cx="457200" cy="457200"/>
          </a:xfrm>
          <a:prstGeom prst="flowChartConnector">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Tree>
    <p:extLst>
      <p:ext uri="{BB962C8B-B14F-4D97-AF65-F5344CB8AC3E}">
        <p14:creationId xmlns:p14="http://schemas.microsoft.com/office/powerpoint/2010/main" val="4056081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extLst>
              <p:ext uri="{D42A27DB-BD31-4B8C-83A1-F6EECF244321}">
                <p14:modId xmlns:p14="http://schemas.microsoft.com/office/powerpoint/2010/main" val="1147495218"/>
              </p:ext>
            </p:extLst>
          </p:nvPr>
        </p:nvGraphicFramePr>
        <p:xfrm>
          <a:off x="2419199" y="862172"/>
          <a:ext cx="7609787" cy="5373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矩形圖說文字 15"/>
          <p:cNvSpPr/>
          <p:nvPr/>
        </p:nvSpPr>
        <p:spPr>
          <a:xfrm>
            <a:off x="119720" y="904941"/>
            <a:ext cx="4538444" cy="2826264"/>
          </a:xfrm>
          <a:prstGeom prst="wedgeRectCallout">
            <a:avLst>
              <a:gd name="adj1" fmla="val 70094"/>
              <a:gd name="adj2" fmla="val -21044"/>
            </a:avLst>
          </a:prstGeom>
          <a:noFill/>
          <a:ln w="381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TW" sz="1600" b="1" u="sng" dirty="0">
                <a:solidFill>
                  <a:schemeClr val="accent1">
                    <a:lumMod val="75000"/>
                  </a:schemeClr>
                </a:solidFill>
                <a:latin typeface="微軟正黑體" panose="020B0604030504040204" pitchFamily="34" charset="-120"/>
                <a:ea typeface="微軟正黑體" panose="020B0604030504040204" pitchFamily="34" charset="-120"/>
              </a:rPr>
              <a:t>https://myaccount.zoomnow.net/signup</a:t>
            </a:r>
          </a:p>
          <a:p>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註冊免費帳號</a:t>
            </a:r>
          </a:p>
        </p:txBody>
      </p:sp>
      <p:sp>
        <p:nvSpPr>
          <p:cNvPr id="18" name="矩形圖說文字 17"/>
          <p:cNvSpPr/>
          <p:nvPr/>
        </p:nvSpPr>
        <p:spPr>
          <a:xfrm>
            <a:off x="7498676" y="840071"/>
            <a:ext cx="4415406" cy="2891134"/>
          </a:xfrm>
          <a:prstGeom prst="wedgeRectCallout">
            <a:avLst>
              <a:gd name="adj1" fmla="val -67405"/>
              <a:gd name="adj2" fmla="val 27473"/>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可直接開始會議</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課程</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或排程</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預約</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會議</a:t>
            </a:r>
          </a:p>
          <a:p>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免費版單次會議</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上限</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40</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分鐘</a:t>
            </a:r>
          </a:p>
        </p:txBody>
      </p:sp>
      <p:sp>
        <p:nvSpPr>
          <p:cNvPr id="19" name="矩形圖說文字 18"/>
          <p:cNvSpPr/>
          <p:nvPr/>
        </p:nvSpPr>
        <p:spPr>
          <a:xfrm>
            <a:off x="119720" y="4003507"/>
            <a:ext cx="4538444" cy="2764172"/>
          </a:xfrm>
          <a:prstGeom prst="wedgeRectCallout">
            <a:avLst>
              <a:gd name="adj1" fmla="val 72107"/>
              <a:gd name="adj2" fmla="val -41542"/>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將會議鏈接網址以電子郵件或通訊軟體傳送給同學，點選鏈接網址即可加入會議室</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教室</a:t>
            </a:r>
            <a:r>
              <a:rPr lang="en-US" altLang="zh-TW"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0" name="矩形圖說文字 19"/>
          <p:cNvSpPr/>
          <p:nvPr/>
        </p:nvSpPr>
        <p:spPr>
          <a:xfrm rot="10800000" flipV="1">
            <a:off x="7528052" y="4003508"/>
            <a:ext cx="4386030" cy="2764172"/>
          </a:xfrm>
          <a:prstGeom prst="wedgeRectCallout">
            <a:avLst>
              <a:gd name="adj1" fmla="val 66465"/>
              <a:gd name="adj2" fmla="val 1273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共享螢幕及共同註記功能，</a:t>
            </a:r>
          </a:p>
          <a:p>
            <a:r>
              <a:rPr lang="zh-TW" altLang="en-US" b="1" dirty="0">
                <a:solidFill>
                  <a:schemeClr val="accent1">
                    <a:lumMod val="75000"/>
                  </a:schemeClr>
                </a:solidFill>
                <a:latin typeface="微軟正黑體" panose="020B0604030504040204" pitchFamily="34" charset="-120"/>
                <a:ea typeface="微軟正黑體" panose="020B0604030504040204" pitchFamily="34" charset="-120"/>
              </a:rPr>
              <a:t>模擬黑板書寫清楚觀看上課內容</a:t>
            </a:r>
          </a:p>
        </p:txBody>
      </p:sp>
      <p:sp>
        <p:nvSpPr>
          <p:cNvPr id="13" name="矩形 12">
            <a:extLst>
              <a:ext uri="{FF2B5EF4-FFF2-40B4-BE49-F238E27FC236}">
                <a16:creationId xmlns:a16="http://schemas.microsoft.com/office/drawing/2014/main" id="{C672327B-0345-4528-9783-6B99C58F85CF}"/>
              </a:ext>
            </a:extLst>
          </p:cNvPr>
          <p:cNvSpPr/>
          <p:nvPr/>
        </p:nvSpPr>
        <p:spPr>
          <a:xfrm>
            <a:off x="3353465" y="235993"/>
            <a:ext cx="5485071" cy="523220"/>
          </a:xfrm>
          <a:prstGeom prst="rect">
            <a:avLst/>
          </a:prstGeom>
        </p:spPr>
        <p:txBody>
          <a:bodyPr wrap="square">
            <a:spAutoFit/>
          </a:bodyPr>
          <a:lstStyle/>
          <a:p>
            <a:r>
              <a:rPr lang="en-US" altLang="zh-TW"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Zoom</a:t>
            </a:r>
            <a:r>
              <a:rPr lang="zh-TW" altLang="zh-TW" sz="28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會議室同步開課流程</a:t>
            </a:r>
            <a:r>
              <a:rPr lang="zh-TW" altLang="en-US" sz="28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說明</a:t>
            </a:r>
            <a:endParaRPr lang="zh-TW" altLang="en-US" sz="28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E3F0FB85-32EF-4FF1-82CA-6BA9A31C712A}"/>
              </a:ext>
            </a:extLst>
          </p:cNvPr>
          <p:cNvPicPr/>
          <p:nvPr/>
        </p:nvPicPr>
        <p:blipFill rotWithShape="1">
          <a:blip r:embed="rId7"/>
          <a:srcRect l="37569" t="14918" r="37644" b="27586"/>
          <a:stretch/>
        </p:blipFill>
        <p:spPr bwMode="auto">
          <a:xfrm>
            <a:off x="1632387" y="1416424"/>
            <a:ext cx="2445903" cy="2171906"/>
          </a:xfrm>
          <a:prstGeom prst="rect">
            <a:avLst/>
          </a:prstGeom>
          <a:ln>
            <a:solidFill>
              <a:schemeClr val="tx1"/>
            </a:solidFill>
          </a:ln>
          <a:extLst>
            <a:ext uri="{53640926-AAD7-44D8-BBD7-CCE9431645EC}">
              <a14:shadowObscured xmlns:a14="http://schemas.microsoft.com/office/drawing/2010/main"/>
            </a:ext>
          </a:extLst>
        </p:spPr>
      </p:pic>
      <p:pic>
        <p:nvPicPr>
          <p:cNvPr id="15" name="圖片 14">
            <a:extLst>
              <a:ext uri="{FF2B5EF4-FFF2-40B4-BE49-F238E27FC236}">
                <a16:creationId xmlns:a16="http://schemas.microsoft.com/office/drawing/2014/main" id="{D973547E-12D7-446F-85F1-CBC0FA9AA849}"/>
              </a:ext>
            </a:extLst>
          </p:cNvPr>
          <p:cNvPicPr/>
          <p:nvPr/>
        </p:nvPicPr>
        <p:blipFill rotWithShape="1">
          <a:blip r:embed="rId8"/>
          <a:srcRect l="29842" t="26516" r="35521" b="18392"/>
          <a:stretch/>
        </p:blipFill>
        <p:spPr bwMode="auto">
          <a:xfrm>
            <a:off x="8032076" y="1561671"/>
            <a:ext cx="3377982" cy="2026659"/>
          </a:xfrm>
          <a:prstGeom prst="rect">
            <a:avLst/>
          </a:prstGeom>
          <a:ln>
            <a:solidFill>
              <a:schemeClr val="bg2">
                <a:lumMod val="50000"/>
              </a:schemeClr>
            </a:solidFill>
          </a:ln>
          <a:extLst>
            <a:ext uri="{53640926-AAD7-44D8-BBD7-CCE9431645EC}">
              <a14:shadowObscured xmlns:a14="http://schemas.microsoft.com/office/drawing/2010/main"/>
            </a:ext>
          </a:extLst>
        </p:spPr>
      </p:pic>
      <p:pic>
        <p:nvPicPr>
          <p:cNvPr id="17" name="圖片 16">
            <a:extLst>
              <a:ext uri="{FF2B5EF4-FFF2-40B4-BE49-F238E27FC236}">
                <a16:creationId xmlns:a16="http://schemas.microsoft.com/office/drawing/2014/main" id="{6D1FEFB3-9F33-4769-B463-401B485595B8}"/>
              </a:ext>
            </a:extLst>
          </p:cNvPr>
          <p:cNvPicPr/>
          <p:nvPr/>
        </p:nvPicPr>
        <p:blipFill rotWithShape="1">
          <a:blip r:embed="rId9"/>
          <a:srcRect l="16732" t="10363" r="23292" b="40749"/>
          <a:stretch/>
        </p:blipFill>
        <p:spPr bwMode="auto">
          <a:xfrm>
            <a:off x="620443" y="4920699"/>
            <a:ext cx="3774254" cy="1701075"/>
          </a:xfrm>
          <a:prstGeom prst="rect">
            <a:avLst/>
          </a:prstGeom>
          <a:ln>
            <a:solidFill>
              <a:schemeClr val="tx1"/>
            </a:solidFill>
          </a:ln>
          <a:extLst>
            <a:ext uri="{53640926-AAD7-44D8-BBD7-CCE9431645EC}">
              <a14:shadowObscured xmlns:a14="http://schemas.microsoft.com/office/drawing/2010/main"/>
            </a:ext>
          </a:extLst>
        </p:spPr>
      </p:pic>
      <p:cxnSp>
        <p:nvCxnSpPr>
          <p:cNvPr id="22" name="直線接點 21">
            <a:extLst>
              <a:ext uri="{FF2B5EF4-FFF2-40B4-BE49-F238E27FC236}">
                <a16:creationId xmlns:a16="http://schemas.microsoft.com/office/drawing/2014/main" id="{540A54EE-0B91-4CE7-9173-1C1C77ED1126}"/>
              </a:ext>
            </a:extLst>
          </p:cNvPr>
          <p:cNvCxnSpPr>
            <a:cxnSpLocks/>
          </p:cNvCxnSpPr>
          <p:nvPr/>
        </p:nvCxnSpPr>
        <p:spPr>
          <a:xfrm flipV="1">
            <a:off x="891641" y="6094093"/>
            <a:ext cx="2122159" cy="62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圖片 22">
            <a:extLst>
              <a:ext uri="{FF2B5EF4-FFF2-40B4-BE49-F238E27FC236}">
                <a16:creationId xmlns:a16="http://schemas.microsoft.com/office/drawing/2014/main" id="{76E4A367-FC7C-42DA-9F65-BC96E30E55DE}"/>
              </a:ext>
            </a:extLst>
          </p:cNvPr>
          <p:cNvPicPr/>
          <p:nvPr/>
        </p:nvPicPr>
        <p:blipFill rotWithShape="1">
          <a:blip r:embed="rId10"/>
          <a:srcRect l="21858" t="15720" r="24714" b="20803"/>
          <a:stretch/>
        </p:blipFill>
        <p:spPr bwMode="auto">
          <a:xfrm>
            <a:off x="8951575" y="5404237"/>
            <a:ext cx="2822082" cy="1227384"/>
          </a:xfrm>
          <a:prstGeom prst="rect">
            <a:avLst/>
          </a:prstGeom>
          <a:ln>
            <a:noFill/>
          </a:ln>
          <a:extLst>
            <a:ext uri="{53640926-AAD7-44D8-BBD7-CCE9431645EC}">
              <a14:shadowObscured xmlns:a14="http://schemas.microsoft.com/office/drawing/2010/main"/>
            </a:ext>
          </a:extLst>
        </p:spPr>
      </p:pic>
      <p:pic>
        <p:nvPicPr>
          <p:cNvPr id="24" name="圖片 23">
            <a:extLst>
              <a:ext uri="{FF2B5EF4-FFF2-40B4-BE49-F238E27FC236}">
                <a16:creationId xmlns:a16="http://schemas.microsoft.com/office/drawing/2014/main" id="{CFD68052-A663-4CB7-8177-0C485396AB76}"/>
              </a:ext>
            </a:extLst>
          </p:cNvPr>
          <p:cNvPicPr/>
          <p:nvPr/>
        </p:nvPicPr>
        <p:blipFill rotWithShape="1">
          <a:blip r:embed="rId11"/>
          <a:srcRect l="30677" r="30415" b="86312"/>
          <a:stretch/>
        </p:blipFill>
        <p:spPr bwMode="auto">
          <a:xfrm>
            <a:off x="7637111" y="4687431"/>
            <a:ext cx="3404669" cy="798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251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流程圖: 延遲 9"/>
          <p:cNvSpPr/>
          <p:nvPr/>
        </p:nvSpPr>
        <p:spPr>
          <a:xfrm>
            <a:off x="66357" y="1252737"/>
            <a:ext cx="1832836" cy="4645891"/>
          </a:xfrm>
          <a:prstGeom prst="flowChartDelay">
            <a:avLst/>
          </a:prstGeom>
          <a:gradFill>
            <a:gsLst>
              <a:gs pos="0">
                <a:schemeClr val="accent6">
                  <a:lumMod val="60000"/>
                  <a:lumOff val="40000"/>
                </a:schemeClr>
              </a:gs>
              <a:gs pos="50000">
                <a:schemeClr val="accent6">
                  <a:lumMod val="60000"/>
                  <a:lumOff val="40000"/>
                </a:schemeClr>
              </a:gs>
              <a:gs pos="100000">
                <a:schemeClr val="accent6">
                  <a:lumMod val="75000"/>
                </a:schemeClr>
              </a:gs>
            </a:gsLst>
          </a:gra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sz="6000" b="1" dirty="0" smtClean="0">
                <a:latin typeface="Salesforce Sans"/>
                <a:ea typeface="微軟正黑體" panose="020B0604030504040204" pitchFamily="34" charset="-120"/>
                <a:sym typeface="Salesforce Sans"/>
              </a:rPr>
              <a:t>內</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容</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大</a:t>
            </a:r>
            <a:endParaRPr lang="en-US" altLang="zh-TW" sz="6000" b="1" dirty="0" smtClean="0">
              <a:latin typeface="Salesforce Sans"/>
              <a:ea typeface="微軟正黑體" panose="020B0604030504040204" pitchFamily="34" charset="-120"/>
              <a:sym typeface="Salesforce Sans"/>
            </a:endParaRPr>
          </a:p>
          <a:p>
            <a:pPr algn="ctr"/>
            <a:r>
              <a:rPr lang="zh-TW" altLang="en-US" sz="6000" b="1" dirty="0" smtClean="0">
                <a:latin typeface="Salesforce Sans"/>
                <a:ea typeface="微軟正黑體" panose="020B0604030504040204" pitchFamily="34" charset="-120"/>
                <a:sym typeface="Salesforce Sans"/>
              </a:rPr>
              <a:t>綱</a:t>
            </a:r>
            <a:endParaRPr lang="zh-TW" altLang="en-US" sz="60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034747704"/>
              </p:ext>
            </p:extLst>
          </p:nvPr>
        </p:nvGraphicFramePr>
        <p:xfrm>
          <a:off x="1188720" y="723898"/>
          <a:ext cx="10896600" cy="5703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投影片編號版面配置區 8"/>
          <p:cNvSpPr>
            <a:spLocks noGrp="1"/>
          </p:cNvSpPr>
          <p:nvPr>
            <p:ph type="sldNum" sz="quarter" idx="12"/>
          </p:nvPr>
        </p:nvSpPr>
        <p:spPr/>
        <p:txBody>
          <a:bodyPr/>
          <a:lstStyle/>
          <a:p>
            <a:fld id="{E699375F-2B7D-4E16-A24E-8403D0D8B794}" type="slidenum">
              <a:rPr lang="zh-TW" altLang="en-US" smtClean="0"/>
              <a:t>8</a:t>
            </a:fld>
            <a:endParaRPr lang="zh-TW" altLang="en-US"/>
          </a:p>
        </p:txBody>
      </p:sp>
      <p:sp>
        <p:nvSpPr>
          <p:cNvPr id="5" name="文字方塊 4"/>
          <p:cNvSpPr txBox="1"/>
          <p:nvPr/>
        </p:nvSpPr>
        <p:spPr>
          <a:xfrm>
            <a:off x="1539764" y="1448686"/>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一</a:t>
            </a:r>
          </a:p>
        </p:txBody>
      </p:sp>
      <p:sp>
        <p:nvSpPr>
          <p:cNvPr id="6" name="文字方塊 5"/>
          <p:cNvSpPr txBox="1"/>
          <p:nvPr/>
        </p:nvSpPr>
        <p:spPr>
          <a:xfrm>
            <a:off x="1899193" y="3100248"/>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二</a:t>
            </a:r>
          </a:p>
        </p:txBody>
      </p:sp>
      <p:sp>
        <p:nvSpPr>
          <p:cNvPr id="7" name="文字方塊 6"/>
          <p:cNvSpPr txBox="1"/>
          <p:nvPr/>
        </p:nvSpPr>
        <p:spPr>
          <a:xfrm>
            <a:off x="1494938" y="4817404"/>
            <a:ext cx="954107" cy="1015663"/>
          </a:xfrm>
          <a:prstGeom prst="rect">
            <a:avLst/>
          </a:prstGeom>
          <a:noFill/>
        </p:spPr>
        <p:txBody>
          <a:bodyPr wrap="none" rtlCol="0">
            <a:spAutoFit/>
          </a:bodyPr>
          <a:lstStyle/>
          <a:p>
            <a:r>
              <a:rPr lang="zh-TW" altLang="en-US" sz="6000" b="1" dirty="0">
                <a:latin typeface="微軟正黑體" panose="020B0604030504040204" pitchFamily="34" charset="-120"/>
                <a:ea typeface="微軟正黑體" panose="020B0604030504040204" pitchFamily="34" charset="-120"/>
              </a:rPr>
              <a:t>三</a:t>
            </a:r>
          </a:p>
        </p:txBody>
      </p:sp>
    </p:spTree>
    <p:extLst>
      <p:ext uri="{BB962C8B-B14F-4D97-AF65-F5344CB8AC3E}">
        <p14:creationId xmlns:p14="http://schemas.microsoft.com/office/powerpoint/2010/main" val="48663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3080" y="261865"/>
            <a:ext cx="8625840" cy="610235"/>
          </a:xfr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一、</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安裝執行</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ZOOM</a:t>
            </a:r>
            <a:r>
              <a:rPr lang="zh-TW" altLang="zh-TW" b="1" dirty="0">
                <a:solidFill>
                  <a:schemeClr val="accent3">
                    <a:lumMod val="50000"/>
                  </a:schemeClr>
                </a:solidFill>
                <a:latin typeface="微軟正黑體" panose="020B0604030504040204" pitchFamily="34" charset="-120"/>
                <a:ea typeface="微軟正黑體" panose="020B0604030504040204" pitchFamily="34" charset="-120"/>
              </a:rPr>
              <a:t>視訊會議軟體</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0" t="16111" r="35487" b="47814"/>
          <a:stretch/>
        </p:blipFill>
        <p:spPr>
          <a:xfrm>
            <a:off x="384199" y="1173162"/>
            <a:ext cx="6873240" cy="2359812"/>
          </a:xfrm>
          <a:ln>
            <a:solidFill>
              <a:schemeClr val="bg1">
                <a:lumMod val="75000"/>
              </a:schemeClr>
            </a:solidFill>
          </a:ln>
        </p:spPr>
      </p:pic>
      <p:sp>
        <p:nvSpPr>
          <p:cNvPr id="8" name="投影片編號版面配置區 7"/>
          <p:cNvSpPr>
            <a:spLocks noGrp="1"/>
          </p:cNvSpPr>
          <p:nvPr>
            <p:ph type="sldNum" sz="quarter" idx="12"/>
          </p:nvPr>
        </p:nvSpPr>
        <p:spPr/>
        <p:txBody>
          <a:bodyPr/>
          <a:lstStyle/>
          <a:p>
            <a:fld id="{E699375F-2B7D-4E16-A24E-8403D0D8B794}" type="slidenum">
              <a:rPr lang="zh-TW" altLang="en-US" smtClean="0"/>
              <a:t>9</a:t>
            </a:fld>
            <a:endParaRPr lang="zh-TW" altLang="en-US" dirty="0"/>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3811" t="17172" r="45583" b="20202"/>
          <a:stretch/>
        </p:blipFill>
        <p:spPr>
          <a:xfrm>
            <a:off x="6592645" y="2576830"/>
            <a:ext cx="5090160" cy="3779520"/>
          </a:xfrm>
          <a:prstGeom prst="rect">
            <a:avLst/>
          </a:prstGeom>
          <a:ln>
            <a:solidFill>
              <a:schemeClr val="bg1">
                <a:lumMod val="75000"/>
              </a:schemeClr>
            </a:solidFill>
          </a:ln>
        </p:spPr>
      </p:pic>
      <p:sp>
        <p:nvSpPr>
          <p:cNvPr id="6" name="文字方塊 5"/>
          <p:cNvSpPr txBox="1"/>
          <p:nvPr/>
        </p:nvSpPr>
        <p:spPr>
          <a:xfrm>
            <a:off x="384199" y="3603203"/>
            <a:ext cx="6043642" cy="830997"/>
          </a:xfrm>
          <a:prstGeom prst="rect">
            <a:avLst/>
          </a:prstGeom>
          <a:noFill/>
        </p:spPr>
        <p:txBody>
          <a:bodyPr wrap="none" rtlCol="0">
            <a:spAutoFit/>
          </a:bodyPr>
          <a:lstStyle/>
          <a:p>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用</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Google</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搜尋並點選進入</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ZOOM</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官方</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網站</a:t>
            </a:r>
            <a:endPar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先下載</a:t>
            </a:r>
            <a:r>
              <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ZOOM</a:t>
            </a: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軟體，先不要註冊</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7091083" y="5574049"/>
            <a:ext cx="2619488" cy="6388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42728554"/>
      </p:ext>
    </p:extLst>
  </p:cSld>
  <p:clrMapOvr>
    <a:masterClrMapping/>
  </p:clrMapOvr>
</p:sld>
</file>

<file path=ppt/theme/theme1.xml><?xml version="1.0" encoding="utf-8"?>
<a:theme xmlns:a="http://schemas.openxmlformats.org/drawingml/2006/main" name="Office 佈景主題">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TotalTime>
  <Words>2050</Words>
  <Application>Microsoft Office PowerPoint</Application>
  <PresentationFormat>寬螢幕</PresentationFormat>
  <Paragraphs>278</Paragraphs>
  <Slides>68</Slides>
  <Notes>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68</vt:i4>
      </vt:variant>
    </vt:vector>
  </HeadingPairs>
  <TitlesOfParts>
    <vt:vector size="77" baseType="lpstr">
      <vt:lpstr>Salesforce Sans</vt:lpstr>
      <vt:lpstr>微軟正黑體</vt:lpstr>
      <vt:lpstr>新細明體</vt:lpstr>
      <vt:lpstr>標楷體</vt:lpstr>
      <vt:lpstr>Arial</vt:lpstr>
      <vt:lpstr>Calibri</vt:lpstr>
      <vt:lpstr>Calibri Light</vt:lpstr>
      <vt:lpstr>Times New Roman</vt:lpstr>
      <vt:lpstr>Office 佈景主題</vt:lpstr>
      <vt:lpstr>109年度屏東縣因應新冠病毒落實停課不停學線上教學應用工作坊實施計畫</vt:lpstr>
      <vt:lpstr>防疫學習不中斷停課期間線上補課說明</vt:lpstr>
      <vt:lpstr>防疫學習不中斷停課期間線上補課說明</vt:lpstr>
      <vt:lpstr>防疫學習不中斷停課期間線上補課說明</vt:lpstr>
      <vt:lpstr>防疫停課期間 教師如何利用ZOOM 結合因材網 進行線上教學</vt:lpstr>
      <vt:lpstr>PowerPoint 簡報</vt:lpstr>
      <vt:lpstr>PowerPoint 簡報</vt:lpstr>
      <vt:lpstr>PowerPoint 簡報</vt:lpstr>
      <vt:lpstr>一、安裝執行ZOOM視訊會議軟體-1</vt:lpstr>
      <vt:lpstr>一、安裝執行ZOOM視訊會議軟體-2</vt:lpstr>
      <vt:lpstr>一、安裝執行ZOOM視訊會議軟體-3</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防疫停課期間 教師如何利用Meet 結合因材網 進行線上教學</vt:lpstr>
      <vt:lpstr>PowerPoint 簡報</vt:lpstr>
      <vt:lpstr>一、執行Meet視訊會議-1</vt:lpstr>
      <vt:lpstr>一、發起Meet視訊會議-2</vt:lpstr>
      <vt:lpstr>PowerPoint 簡報</vt:lpstr>
      <vt:lpstr>一、設定Meet會議代號-4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防疫停課期間 教師如何利用Teams 結合因材網 進行線上教學</vt:lpstr>
      <vt:lpstr>以教育部教育雲帳號開通Office365教育版</vt:lpstr>
      <vt:lpstr>輸入教育部教育雲帳號</vt:lpstr>
      <vt:lpstr>點選所有應用程式並開啟Teams</vt:lpstr>
      <vt:lpstr>可以選擇使用網頁版或是下載安裝Teams</vt:lpstr>
      <vt:lpstr>安裝完畢後開啟Teams並以xxx@ms.edu.tw帳號登入</vt:lpstr>
      <vt:lpstr>先建立團隊，本例建立一個班級團隊 並命名為“防疫課程不中斷”</vt:lpstr>
      <vt:lpstr>接下來新增學生帳號 建議學生均使用ms.edu.tw帳號</vt:lpstr>
      <vt:lpstr>接下來可上傳課程教材</vt:lpstr>
      <vt:lpstr>學生收信，點選連結進入Teams並進入教師所建立的團隊，或直接以ms.edu.tw帳號登入Teams</vt:lpstr>
      <vt:lpstr>學生點選教師所開啟之團隊</vt:lpstr>
      <vt:lpstr>教師點選立即開會按鈕開始遠距教學 學生選擇加入即可開始教學</vt:lpstr>
      <vt:lpstr>打入會議名稱 點選立即開會 讓防火牆通過</vt:lpstr>
      <vt:lpstr>線上教學</vt:lpstr>
      <vt:lpstr>師生遠距教學 搭配白板等功能讓教學更直覺</vt:lpstr>
      <vt:lpstr>PowerPoint 簡報</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停課期間 教師如何進行 線上教學</dc:title>
  <dc:creator>晉源 葉</dc:creator>
  <cp:lastModifiedBy>晉源 葉</cp:lastModifiedBy>
  <cp:revision>53</cp:revision>
  <cp:lastPrinted>2020-03-21T14:56:36Z</cp:lastPrinted>
  <dcterms:created xsi:type="dcterms:W3CDTF">2020-02-24T12:30:13Z</dcterms:created>
  <dcterms:modified xsi:type="dcterms:W3CDTF">2020-03-25T12:56:34Z</dcterms:modified>
</cp:coreProperties>
</file>